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5" r:id="rId10"/>
    <p:sldId id="266" r:id="rId11"/>
    <p:sldId id="267" r:id="rId12"/>
    <p:sldId id="264"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11AB8C-73A2-4809-B5F6-FBCE11D51C2C}">
          <p14:sldIdLst>
            <p14:sldId id="256"/>
            <p14:sldId id="257"/>
            <p14:sldId id="258"/>
            <p14:sldId id="259"/>
            <p14:sldId id="260"/>
            <p14:sldId id="261"/>
            <p14:sldId id="262"/>
            <p14:sldId id="263"/>
            <p14:sldId id="265"/>
            <p14:sldId id="266"/>
            <p14:sldId id="267"/>
            <p14:sldId id="264"/>
            <p14:sldId id="268"/>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7" autoAdjust="0"/>
    <p:restoredTop sz="82690" autoAdjust="0"/>
  </p:normalViewPr>
  <p:slideViewPr>
    <p:cSldViewPr snapToGrid="0">
      <p:cViewPr varScale="1">
        <p:scale>
          <a:sx n="95" d="100"/>
          <a:sy n="95" d="100"/>
        </p:scale>
        <p:origin x="5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40DD8-0B06-42C3-AD6C-24A6120B2E7A}" type="datetimeFigureOut">
              <a:rPr lang="en-US" smtClean="0"/>
              <a:t>05/01/2018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800DE-A54E-4293-84CE-3E2D43C82FCF}" type="slidenum">
              <a:rPr lang="en-US" smtClean="0"/>
              <a:t>‹#›</a:t>
            </a:fld>
            <a:endParaRPr lang="en-US"/>
          </a:p>
        </p:txBody>
      </p:sp>
    </p:spTree>
    <p:extLst>
      <p:ext uri="{BB962C8B-B14F-4D97-AF65-F5344CB8AC3E}">
        <p14:creationId xmlns:p14="http://schemas.microsoft.com/office/powerpoint/2010/main" val="467271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Laplacian smoothing, which is used in Lab and HW6</a:t>
            </a:r>
          </a:p>
          <a:p>
            <a:endParaRPr lang="en-US" dirty="0"/>
          </a:p>
          <a:p>
            <a:r>
              <a:rPr lang="en-US" dirty="0" err="1"/>
              <a:t>i</a:t>
            </a:r>
            <a:r>
              <a:rPr lang="en-US" dirty="0"/>
              <a:t> star – set of first order neighbors</a:t>
            </a:r>
          </a:p>
          <a:p>
            <a:r>
              <a:rPr lang="en-US" sz="1200" b="0" i="0" u="none" strike="noStrike" kern="1200" baseline="0" dirty="0">
                <a:solidFill>
                  <a:schemeClr val="tx1"/>
                </a:solidFill>
                <a:latin typeface="+mn-lt"/>
                <a:ea typeface="+mn-ea"/>
                <a:cs typeface="+mn-cs"/>
              </a:rPr>
              <a:t>the inverse of the number of neighbors</a:t>
            </a:r>
            <a:endParaRPr lang="en-US" dirty="0"/>
          </a:p>
          <a:p>
            <a:r>
              <a:rPr lang="en-US" dirty="0"/>
              <a:t>One example of such function is the inverse of distance between the two points, so that the closer a neighbor is, the larger weight it will have</a:t>
            </a:r>
          </a:p>
        </p:txBody>
      </p:sp>
      <p:sp>
        <p:nvSpPr>
          <p:cNvPr id="4" name="Slide Number Placeholder 3"/>
          <p:cNvSpPr>
            <a:spLocks noGrp="1"/>
          </p:cNvSpPr>
          <p:nvPr>
            <p:ph type="sldNum" sz="quarter" idx="10"/>
          </p:nvPr>
        </p:nvSpPr>
        <p:spPr/>
        <p:txBody>
          <a:bodyPr/>
          <a:lstStyle/>
          <a:p>
            <a:fld id="{952800DE-A54E-4293-84CE-3E2D43C82FCF}" type="slidenum">
              <a:rPr lang="en-US" smtClean="0"/>
              <a:t>2</a:t>
            </a:fld>
            <a:endParaRPr lang="en-US"/>
          </a:p>
        </p:txBody>
      </p:sp>
    </p:spTree>
    <p:extLst>
      <p:ext uri="{BB962C8B-B14F-4D97-AF65-F5344CB8AC3E}">
        <p14:creationId xmlns:p14="http://schemas.microsoft.com/office/powerpoint/2010/main" val="1935861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Iter</a:t>
            </a:r>
            <a:r>
              <a:rPr lang="en-US" dirty="0"/>
              <a:t> 50</a:t>
            </a:r>
          </a:p>
          <a:p>
            <a:endParaRPr lang="en-US" dirty="0"/>
          </a:p>
          <a:p>
            <a:r>
              <a:rPr lang="en-US" dirty="0"/>
              <a:t>After 50 iterations, </a:t>
            </a:r>
          </a:p>
          <a:p>
            <a:r>
              <a:rPr lang="en-US" dirty="0"/>
              <a:t>There is a slight improvement</a:t>
            </a:r>
          </a:p>
          <a:p>
            <a:r>
              <a:rPr lang="en-US" dirty="0"/>
              <a:t>Suffer from shrinkage and over-smoothing</a:t>
            </a:r>
          </a:p>
        </p:txBody>
      </p:sp>
      <p:sp>
        <p:nvSpPr>
          <p:cNvPr id="4" name="Slide Number Placeholder 3"/>
          <p:cNvSpPr>
            <a:spLocks noGrp="1"/>
          </p:cNvSpPr>
          <p:nvPr>
            <p:ph type="sldNum" sz="quarter" idx="10"/>
          </p:nvPr>
        </p:nvSpPr>
        <p:spPr/>
        <p:txBody>
          <a:bodyPr/>
          <a:lstStyle/>
          <a:p>
            <a:fld id="{952800DE-A54E-4293-84CE-3E2D43C82FCF}" type="slidenum">
              <a:rPr lang="en-US" smtClean="0"/>
              <a:t>11</a:t>
            </a:fld>
            <a:endParaRPr lang="en-US"/>
          </a:p>
        </p:txBody>
      </p:sp>
    </p:spTree>
    <p:extLst>
      <p:ext uri="{BB962C8B-B14F-4D97-AF65-F5344CB8AC3E}">
        <p14:creationId xmlns:p14="http://schemas.microsoft.com/office/powerpoint/2010/main" val="806876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bottom-left: 10 </a:t>
            </a:r>
            <a:r>
              <a:rPr lang="en-US" dirty="0" err="1"/>
              <a:t>iters</a:t>
            </a:r>
            <a:r>
              <a:rPr lang="en-US" dirty="0"/>
              <a:t>	bottom-right: 50 </a:t>
            </a:r>
            <a:r>
              <a:rPr lang="en-US" dirty="0" err="1"/>
              <a:t>iters</a:t>
            </a:r>
            <a:endParaRPr lang="en-US" dirty="0"/>
          </a:p>
          <a:p>
            <a:endParaRPr lang="en-US" dirty="0"/>
          </a:p>
          <a:p>
            <a:r>
              <a:rPr lang="en-US" dirty="0"/>
              <a:t>Here is another example, half of the sphere is corrupted by normal noise</a:t>
            </a:r>
          </a:p>
          <a:p>
            <a:endParaRPr lang="en-US" dirty="0"/>
          </a:p>
          <a:p>
            <a:r>
              <a:rPr lang="en-US" dirty="0"/>
              <a:t>Half of it after smoothed while another half are almost unaffected</a:t>
            </a:r>
          </a:p>
        </p:txBody>
      </p:sp>
      <p:sp>
        <p:nvSpPr>
          <p:cNvPr id="4" name="Slide Number Placeholder 3"/>
          <p:cNvSpPr>
            <a:spLocks noGrp="1"/>
          </p:cNvSpPr>
          <p:nvPr>
            <p:ph type="sldNum" sz="quarter" idx="10"/>
          </p:nvPr>
        </p:nvSpPr>
        <p:spPr/>
        <p:txBody>
          <a:bodyPr/>
          <a:lstStyle/>
          <a:p>
            <a:fld id="{952800DE-A54E-4293-84CE-3E2D43C82FCF}" type="slidenum">
              <a:rPr lang="en-US" smtClean="0"/>
              <a:t>12</a:t>
            </a:fld>
            <a:endParaRPr lang="en-US"/>
          </a:p>
        </p:txBody>
      </p:sp>
    </p:spTree>
    <p:extLst>
      <p:ext uri="{BB962C8B-B14F-4D97-AF65-F5344CB8AC3E}">
        <p14:creationId xmlns:p14="http://schemas.microsoft.com/office/powerpoint/2010/main" val="3676647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Lam=0.5 	bottom-left: 10 </a:t>
            </a:r>
            <a:r>
              <a:rPr lang="en-US" dirty="0" err="1"/>
              <a:t>iters</a:t>
            </a:r>
            <a:r>
              <a:rPr lang="en-US" dirty="0"/>
              <a:t>	bottom-right: 100 </a:t>
            </a:r>
            <a:r>
              <a:rPr lang="en-US" dirty="0" err="1"/>
              <a:t>iters</a:t>
            </a:r>
            <a:endParaRPr lang="en-US" dirty="0"/>
          </a:p>
          <a:p>
            <a:endParaRPr lang="en-US" dirty="0"/>
          </a:p>
          <a:p>
            <a:r>
              <a:rPr lang="en-US" dirty="0"/>
              <a:t>For the square face, there is almost no change in terms of shape and total area</a:t>
            </a:r>
          </a:p>
        </p:txBody>
      </p:sp>
      <p:sp>
        <p:nvSpPr>
          <p:cNvPr id="4" name="Slide Number Placeholder 3"/>
          <p:cNvSpPr>
            <a:spLocks noGrp="1"/>
          </p:cNvSpPr>
          <p:nvPr>
            <p:ph type="sldNum" sz="quarter" idx="10"/>
          </p:nvPr>
        </p:nvSpPr>
        <p:spPr/>
        <p:txBody>
          <a:bodyPr/>
          <a:lstStyle/>
          <a:p>
            <a:fld id="{952800DE-A54E-4293-84CE-3E2D43C82FCF}" type="slidenum">
              <a:rPr lang="en-US" smtClean="0"/>
              <a:t>13</a:t>
            </a:fld>
            <a:endParaRPr lang="en-US"/>
          </a:p>
        </p:txBody>
      </p:sp>
    </p:spTree>
    <p:extLst>
      <p:ext uri="{BB962C8B-B14F-4D97-AF65-F5344CB8AC3E}">
        <p14:creationId xmlns:p14="http://schemas.microsoft.com/office/powerpoint/2010/main" val="47901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to perform the smoothing</a:t>
            </a:r>
          </a:p>
          <a:p>
            <a:r>
              <a:rPr lang="en-US" dirty="0"/>
              <a:t>We can iterate this step for multiple times to obtain better results</a:t>
            </a:r>
          </a:p>
          <a:p>
            <a:endParaRPr lang="en-US" dirty="0"/>
          </a:p>
          <a:p>
            <a:r>
              <a:rPr lang="en-US" dirty="0"/>
              <a:t>When lambda equals to 1,it becomes the equation that we used in Lab and HW6, Since</a:t>
            </a:r>
          </a:p>
        </p:txBody>
      </p:sp>
      <p:sp>
        <p:nvSpPr>
          <p:cNvPr id="4" name="Slide Number Placeholder 3"/>
          <p:cNvSpPr>
            <a:spLocks noGrp="1"/>
          </p:cNvSpPr>
          <p:nvPr>
            <p:ph type="sldNum" sz="quarter" idx="10"/>
          </p:nvPr>
        </p:nvSpPr>
        <p:spPr/>
        <p:txBody>
          <a:bodyPr/>
          <a:lstStyle/>
          <a:p>
            <a:fld id="{952800DE-A54E-4293-84CE-3E2D43C82FCF}" type="slidenum">
              <a:rPr lang="en-US" smtClean="0"/>
              <a:t>3</a:t>
            </a:fld>
            <a:endParaRPr lang="en-US"/>
          </a:p>
        </p:txBody>
      </p:sp>
    </p:spTree>
    <p:extLst>
      <p:ext uri="{BB962C8B-B14F-4D97-AF65-F5344CB8AC3E}">
        <p14:creationId xmlns:p14="http://schemas.microsoft.com/office/powerpoint/2010/main" val="40478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dirty="0" err="1"/>
              <a:t>iter</a:t>
            </a:r>
            <a:r>
              <a:rPr lang="en-US" dirty="0"/>
              <a:t>	Bottom-left: lambda=2	Bottom-right: lambda=-1</a:t>
            </a:r>
          </a:p>
          <a:p>
            <a:r>
              <a:rPr lang="en-US" dirty="0"/>
              <a:t>This shows the effect when lambda is smaller than 0 or larger than 1</a:t>
            </a:r>
          </a:p>
        </p:txBody>
      </p:sp>
      <p:sp>
        <p:nvSpPr>
          <p:cNvPr id="4" name="Slide Number Placeholder 3"/>
          <p:cNvSpPr>
            <a:spLocks noGrp="1"/>
          </p:cNvSpPr>
          <p:nvPr>
            <p:ph type="sldNum" sz="quarter" idx="10"/>
          </p:nvPr>
        </p:nvSpPr>
        <p:spPr/>
        <p:txBody>
          <a:bodyPr/>
          <a:lstStyle/>
          <a:p>
            <a:fld id="{952800DE-A54E-4293-84CE-3E2D43C82FCF}" type="slidenum">
              <a:rPr lang="en-US" smtClean="0"/>
              <a:t>4</a:t>
            </a:fld>
            <a:endParaRPr lang="en-US"/>
          </a:p>
        </p:txBody>
      </p:sp>
    </p:spTree>
    <p:extLst>
      <p:ext uri="{BB962C8B-B14F-4D97-AF65-F5344CB8AC3E}">
        <p14:creationId xmlns:p14="http://schemas.microsoft.com/office/powerpoint/2010/main" val="22036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Lambda=1	bottom-left: 2 </a:t>
            </a:r>
            <a:r>
              <a:rPr lang="en-US" dirty="0" err="1"/>
              <a:t>iters</a:t>
            </a:r>
            <a:r>
              <a:rPr lang="en-US" dirty="0"/>
              <a:t>	bottom-right: 10 </a:t>
            </a:r>
            <a:r>
              <a:rPr lang="en-US" dirty="0" err="1"/>
              <a:t>iters</a:t>
            </a:r>
            <a:endParaRPr lang="en-US" dirty="0"/>
          </a:p>
          <a:p>
            <a:r>
              <a:rPr lang="en-US" dirty="0"/>
              <a:t>Normal noise</a:t>
            </a:r>
          </a:p>
          <a:p>
            <a:endParaRPr lang="en-US" dirty="0"/>
          </a:p>
          <a:p>
            <a:r>
              <a:rPr lang="en-US" dirty="0"/>
              <a:t>This image shows the effect of smoothing when lambda equals to 1</a:t>
            </a:r>
          </a:p>
          <a:p>
            <a:r>
              <a:rPr lang="en-US" dirty="0"/>
              <a:t>… shows the result after 2 iterations, as you can see, it is much smoother</a:t>
            </a:r>
          </a:p>
          <a:p>
            <a:r>
              <a:rPr lang="en-US" dirty="0"/>
              <a:t>… shows the result after 10 iterations. The result looks quite smooth at the first look. However, you can notice that the holes are much larger than the original one, and the surface is not as curved as the original</a:t>
            </a:r>
          </a:p>
        </p:txBody>
      </p:sp>
      <p:sp>
        <p:nvSpPr>
          <p:cNvPr id="4" name="Slide Number Placeholder 3"/>
          <p:cNvSpPr>
            <a:spLocks noGrp="1"/>
          </p:cNvSpPr>
          <p:nvPr>
            <p:ph type="sldNum" sz="quarter" idx="10"/>
          </p:nvPr>
        </p:nvSpPr>
        <p:spPr/>
        <p:txBody>
          <a:bodyPr/>
          <a:lstStyle/>
          <a:p>
            <a:fld id="{952800DE-A54E-4293-84CE-3E2D43C82FCF}" type="slidenum">
              <a:rPr lang="en-US" smtClean="0"/>
              <a:t>5</a:t>
            </a:fld>
            <a:endParaRPr lang="en-US"/>
          </a:p>
        </p:txBody>
      </p:sp>
    </p:spTree>
    <p:extLst>
      <p:ext uri="{BB962C8B-B14F-4D97-AF65-F5344CB8AC3E}">
        <p14:creationId xmlns:p14="http://schemas.microsoft.com/office/powerpoint/2010/main" val="102461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example we can see the Laplacian smoothing has some problems</a:t>
            </a:r>
          </a:p>
        </p:txBody>
      </p:sp>
      <p:sp>
        <p:nvSpPr>
          <p:cNvPr id="4" name="Slide Number Placeholder 3"/>
          <p:cNvSpPr>
            <a:spLocks noGrp="1"/>
          </p:cNvSpPr>
          <p:nvPr>
            <p:ph type="sldNum" sz="quarter" idx="10"/>
          </p:nvPr>
        </p:nvSpPr>
        <p:spPr/>
        <p:txBody>
          <a:bodyPr/>
          <a:lstStyle/>
          <a:p>
            <a:fld id="{952800DE-A54E-4293-84CE-3E2D43C82FCF}" type="slidenum">
              <a:rPr lang="en-US" smtClean="0"/>
              <a:t>6</a:t>
            </a:fld>
            <a:endParaRPr lang="en-US"/>
          </a:p>
        </p:txBody>
      </p:sp>
    </p:spTree>
    <p:extLst>
      <p:ext uri="{BB962C8B-B14F-4D97-AF65-F5344CB8AC3E}">
        <p14:creationId xmlns:p14="http://schemas.microsoft.com/office/powerpoint/2010/main" val="640412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100iters</a:t>
            </a:r>
          </a:p>
          <a:p>
            <a:endParaRPr lang="en-US" dirty="0"/>
          </a:p>
          <a:p>
            <a:r>
              <a:rPr lang="en-US" dirty="0"/>
              <a:t>This is a case where the problem is very severe – a square face</a:t>
            </a:r>
          </a:p>
          <a:p>
            <a:r>
              <a:rPr lang="en-US" dirty="0"/>
              <a:t>After 100 iterations, its shape changes a lot</a:t>
            </a:r>
          </a:p>
          <a:p>
            <a:r>
              <a:rPr lang="en-US" dirty="0"/>
              <a:t>Also, look at the </a:t>
            </a:r>
            <a:r>
              <a:rPr lang="en-US" dirty="0" err="1"/>
              <a:t>bottomleft</a:t>
            </a:r>
            <a:r>
              <a:rPr lang="en-US" dirty="0"/>
              <a:t> point, the coordinate changes from original point to about (5,5) which means that it is much smaller than original</a:t>
            </a:r>
          </a:p>
        </p:txBody>
      </p:sp>
      <p:sp>
        <p:nvSpPr>
          <p:cNvPr id="4" name="Slide Number Placeholder 3"/>
          <p:cNvSpPr>
            <a:spLocks noGrp="1"/>
          </p:cNvSpPr>
          <p:nvPr>
            <p:ph type="sldNum" sz="quarter" idx="10"/>
          </p:nvPr>
        </p:nvSpPr>
        <p:spPr/>
        <p:txBody>
          <a:bodyPr/>
          <a:lstStyle/>
          <a:p>
            <a:fld id="{952800DE-A54E-4293-84CE-3E2D43C82FCF}" type="slidenum">
              <a:rPr lang="en-US" smtClean="0"/>
              <a:t>7</a:t>
            </a:fld>
            <a:endParaRPr lang="en-US"/>
          </a:p>
        </p:txBody>
      </p:sp>
    </p:spTree>
    <p:extLst>
      <p:ext uri="{BB962C8B-B14F-4D97-AF65-F5344CB8AC3E}">
        <p14:creationId xmlns:p14="http://schemas.microsoft.com/office/powerpoint/2010/main" val="2632095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solve this problem?</a:t>
            </a:r>
          </a:p>
          <a:p>
            <a:endParaRPr lang="en-US" dirty="0"/>
          </a:p>
          <a:p>
            <a:r>
              <a:rPr lang="en-US" dirty="0"/>
              <a:t>The un-shrinking step can compensate the shrinkage and make the algorithm becomes a low-pass filter. That’s why</a:t>
            </a:r>
          </a:p>
        </p:txBody>
      </p:sp>
      <p:sp>
        <p:nvSpPr>
          <p:cNvPr id="4" name="Slide Number Placeholder 3"/>
          <p:cNvSpPr>
            <a:spLocks noGrp="1"/>
          </p:cNvSpPr>
          <p:nvPr>
            <p:ph type="sldNum" sz="quarter" idx="10"/>
          </p:nvPr>
        </p:nvSpPr>
        <p:spPr/>
        <p:txBody>
          <a:bodyPr/>
          <a:lstStyle/>
          <a:p>
            <a:fld id="{952800DE-A54E-4293-84CE-3E2D43C82FCF}" type="slidenum">
              <a:rPr lang="en-US" smtClean="0"/>
              <a:t>8</a:t>
            </a:fld>
            <a:endParaRPr lang="en-US"/>
          </a:p>
        </p:txBody>
      </p:sp>
    </p:spTree>
    <p:extLst>
      <p:ext uri="{BB962C8B-B14F-4D97-AF65-F5344CB8AC3E}">
        <p14:creationId xmlns:p14="http://schemas.microsoft.com/office/powerpoint/2010/main" val="2124417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Iter</a:t>
            </a:r>
            <a:r>
              <a:rPr lang="en-US" dirty="0"/>
              <a:t> 2</a:t>
            </a:r>
          </a:p>
          <a:p>
            <a:r>
              <a:rPr lang="en-US" dirty="0"/>
              <a:t>This is the previous example, …</a:t>
            </a:r>
          </a:p>
          <a:p>
            <a:endParaRPr lang="en-US" dirty="0"/>
          </a:p>
          <a:p>
            <a:r>
              <a:rPr lang="en-US" dirty="0"/>
              <a:t>These are the results obtained after 2 iterations</a:t>
            </a:r>
          </a:p>
          <a:p>
            <a:r>
              <a:rPr lang="en-US" dirty="0"/>
              <a:t>Both methods make the surface smoother</a:t>
            </a:r>
          </a:p>
          <a:p>
            <a:r>
              <a:rPr lang="en-US" dirty="0"/>
              <a:t>The un-shrinking stage slows down the smoothing</a:t>
            </a:r>
          </a:p>
        </p:txBody>
      </p:sp>
      <p:sp>
        <p:nvSpPr>
          <p:cNvPr id="4" name="Slide Number Placeholder 3"/>
          <p:cNvSpPr>
            <a:spLocks noGrp="1"/>
          </p:cNvSpPr>
          <p:nvPr>
            <p:ph type="sldNum" sz="quarter" idx="10"/>
          </p:nvPr>
        </p:nvSpPr>
        <p:spPr/>
        <p:txBody>
          <a:bodyPr/>
          <a:lstStyle/>
          <a:p>
            <a:fld id="{952800DE-A54E-4293-84CE-3E2D43C82FCF}" type="slidenum">
              <a:rPr lang="en-US" smtClean="0"/>
              <a:t>9</a:t>
            </a:fld>
            <a:endParaRPr lang="en-US"/>
          </a:p>
        </p:txBody>
      </p:sp>
    </p:spTree>
    <p:extLst>
      <p:ext uri="{BB962C8B-B14F-4D97-AF65-F5344CB8AC3E}">
        <p14:creationId xmlns:p14="http://schemas.microsoft.com/office/powerpoint/2010/main" val="3677982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Iter</a:t>
            </a:r>
            <a:r>
              <a:rPr lang="en-US" dirty="0"/>
              <a:t> 10</a:t>
            </a:r>
          </a:p>
          <a:p>
            <a:endParaRPr lang="en-US" dirty="0"/>
          </a:p>
          <a:p>
            <a:r>
              <a:rPr lang="en-US" dirty="0"/>
              <a:t>After 10 iterations, both results are better</a:t>
            </a:r>
          </a:p>
          <a:p>
            <a:r>
              <a:rPr lang="en-US" dirty="0"/>
              <a:t>We can see the shrinkage</a:t>
            </a:r>
          </a:p>
        </p:txBody>
      </p:sp>
      <p:sp>
        <p:nvSpPr>
          <p:cNvPr id="4" name="Slide Number Placeholder 3"/>
          <p:cNvSpPr>
            <a:spLocks noGrp="1"/>
          </p:cNvSpPr>
          <p:nvPr>
            <p:ph type="sldNum" sz="quarter" idx="10"/>
          </p:nvPr>
        </p:nvSpPr>
        <p:spPr/>
        <p:txBody>
          <a:bodyPr/>
          <a:lstStyle/>
          <a:p>
            <a:fld id="{952800DE-A54E-4293-84CE-3E2D43C82FCF}" type="slidenum">
              <a:rPr lang="en-US" smtClean="0"/>
              <a:t>10</a:t>
            </a:fld>
            <a:endParaRPr lang="en-US"/>
          </a:p>
        </p:txBody>
      </p:sp>
    </p:spTree>
    <p:extLst>
      <p:ext uri="{BB962C8B-B14F-4D97-AF65-F5344CB8AC3E}">
        <p14:creationId xmlns:p14="http://schemas.microsoft.com/office/powerpoint/2010/main" val="951133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7C40-70F1-48DC-823E-1D1C1D5702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432BF2-37EF-417F-8282-82FD040910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AED2FF-D9DA-4561-8DCF-80C398760839}"/>
              </a:ext>
            </a:extLst>
          </p:cNvPr>
          <p:cNvSpPr>
            <a:spLocks noGrp="1"/>
          </p:cNvSpPr>
          <p:nvPr>
            <p:ph type="dt" sz="half" idx="10"/>
          </p:nvPr>
        </p:nvSpPr>
        <p:spPr/>
        <p:txBody>
          <a:bodyPr/>
          <a:lstStyle/>
          <a:p>
            <a:fld id="{9CE124B2-2B3D-4BB4-9217-FA347D6489FE}" type="datetimeFigureOut">
              <a:rPr lang="en-US" smtClean="0"/>
              <a:t>05/01/2018</a:t>
            </a:fld>
            <a:endParaRPr lang="en-US"/>
          </a:p>
        </p:txBody>
      </p:sp>
      <p:sp>
        <p:nvSpPr>
          <p:cNvPr id="5" name="Footer Placeholder 4">
            <a:extLst>
              <a:ext uri="{FF2B5EF4-FFF2-40B4-BE49-F238E27FC236}">
                <a16:creationId xmlns:a16="http://schemas.microsoft.com/office/drawing/2014/main" id="{23D7FE85-80B1-4F5C-8483-1902AA0FB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4B0A9-327A-4B12-99AC-3E8FC157D542}"/>
              </a:ext>
            </a:extLst>
          </p:cNvPr>
          <p:cNvSpPr>
            <a:spLocks noGrp="1"/>
          </p:cNvSpPr>
          <p:nvPr>
            <p:ph type="sldNum" sz="quarter" idx="12"/>
          </p:nvPr>
        </p:nvSpPr>
        <p:spPr/>
        <p:txBody>
          <a:bodyPr/>
          <a:lstStyle/>
          <a:p>
            <a:fld id="{CA041C2D-0E56-4F70-8CA2-15CA82692D6E}" type="slidenum">
              <a:rPr lang="en-US" smtClean="0"/>
              <a:t>‹#›</a:t>
            </a:fld>
            <a:endParaRPr lang="en-US"/>
          </a:p>
        </p:txBody>
      </p:sp>
    </p:spTree>
    <p:extLst>
      <p:ext uri="{BB962C8B-B14F-4D97-AF65-F5344CB8AC3E}">
        <p14:creationId xmlns:p14="http://schemas.microsoft.com/office/powerpoint/2010/main" val="2750036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9E2FC-FDE5-41FE-A69A-ED52D81C7F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EA3A62-01FA-4AE8-998A-9703CFBF03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4ACFB-05F6-42C3-91E2-568FDE3374BE}"/>
              </a:ext>
            </a:extLst>
          </p:cNvPr>
          <p:cNvSpPr>
            <a:spLocks noGrp="1"/>
          </p:cNvSpPr>
          <p:nvPr>
            <p:ph type="dt" sz="half" idx="10"/>
          </p:nvPr>
        </p:nvSpPr>
        <p:spPr/>
        <p:txBody>
          <a:bodyPr/>
          <a:lstStyle/>
          <a:p>
            <a:fld id="{9CE124B2-2B3D-4BB4-9217-FA347D6489FE}" type="datetimeFigureOut">
              <a:rPr lang="en-US" smtClean="0"/>
              <a:t>05/01/2018</a:t>
            </a:fld>
            <a:endParaRPr lang="en-US"/>
          </a:p>
        </p:txBody>
      </p:sp>
      <p:sp>
        <p:nvSpPr>
          <p:cNvPr id="5" name="Footer Placeholder 4">
            <a:extLst>
              <a:ext uri="{FF2B5EF4-FFF2-40B4-BE49-F238E27FC236}">
                <a16:creationId xmlns:a16="http://schemas.microsoft.com/office/drawing/2014/main" id="{2D454874-F467-4D65-BC3F-7AEE22174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36EE0-1BF6-4426-BBB9-C3B1763656BD}"/>
              </a:ext>
            </a:extLst>
          </p:cNvPr>
          <p:cNvSpPr>
            <a:spLocks noGrp="1"/>
          </p:cNvSpPr>
          <p:nvPr>
            <p:ph type="sldNum" sz="quarter" idx="12"/>
          </p:nvPr>
        </p:nvSpPr>
        <p:spPr/>
        <p:txBody>
          <a:bodyPr/>
          <a:lstStyle/>
          <a:p>
            <a:fld id="{CA041C2D-0E56-4F70-8CA2-15CA82692D6E}" type="slidenum">
              <a:rPr lang="en-US" smtClean="0"/>
              <a:t>‹#›</a:t>
            </a:fld>
            <a:endParaRPr lang="en-US"/>
          </a:p>
        </p:txBody>
      </p:sp>
    </p:spTree>
    <p:extLst>
      <p:ext uri="{BB962C8B-B14F-4D97-AF65-F5344CB8AC3E}">
        <p14:creationId xmlns:p14="http://schemas.microsoft.com/office/powerpoint/2010/main" val="1988572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0A1A5-5820-4B0E-9948-BB0655990C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08519A-2B57-498F-BF1A-5658C6F895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F9F14-1AF9-4C78-8682-6A3723D8FFF1}"/>
              </a:ext>
            </a:extLst>
          </p:cNvPr>
          <p:cNvSpPr>
            <a:spLocks noGrp="1"/>
          </p:cNvSpPr>
          <p:nvPr>
            <p:ph type="dt" sz="half" idx="10"/>
          </p:nvPr>
        </p:nvSpPr>
        <p:spPr/>
        <p:txBody>
          <a:bodyPr/>
          <a:lstStyle/>
          <a:p>
            <a:fld id="{9CE124B2-2B3D-4BB4-9217-FA347D6489FE}" type="datetimeFigureOut">
              <a:rPr lang="en-US" smtClean="0"/>
              <a:t>05/01/2018</a:t>
            </a:fld>
            <a:endParaRPr lang="en-US"/>
          </a:p>
        </p:txBody>
      </p:sp>
      <p:sp>
        <p:nvSpPr>
          <p:cNvPr id="5" name="Footer Placeholder 4">
            <a:extLst>
              <a:ext uri="{FF2B5EF4-FFF2-40B4-BE49-F238E27FC236}">
                <a16:creationId xmlns:a16="http://schemas.microsoft.com/office/drawing/2014/main" id="{78019822-4D67-4D5D-9CC3-3FEA0C4F3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A40CC-3237-4880-A196-EA4639767E3F}"/>
              </a:ext>
            </a:extLst>
          </p:cNvPr>
          <p:cNvSpPr>
            <a:spLocks noGrp="1"/>
          </p:cNvSpPr>
          <p:nvPr>
            <p:ph type="sldNum" sz="quarter" idx="12"/>
          </p:nvPr>
        </p:nvSpPr>
        <p:spPr/>
        <p:txBody>
          <a:bodyPr/>
          <a:lstStyle/>
          <a:p>
            <a:fld id="{CA041C2D-0E56-4F70-8CA2-15CA82692D6E}" type="slidenum">
              <a:rPr lang="en-US" smtClean="0"/>
              <a:t>‹#›</a:t>
            </a:fld>
            <a:endParaRPr lang="en-US"/>
          </a:p>
        </p:txBody>
      </p:sp>
    </p:spTree>
    <p:extLst>
      <p:ext uri="{BB962C8B-B14F-4D97-AF65-F5344CB8AC3E}">
        <p14:creationId xmlns:p14="http://schemas.microsoft.com/office/powerpoint/2010/main" val="72313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056A-B8C7-4D4E-A039-85B0E49C8B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F94983-F0DD-4737-A740-340886A69E5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F8E60E-D9EE-4560-A309-D61BBFDC4E4C}"/>
              </a:ext>
            </a:extLst>
          </p:cNvPr>
          <p:cNvSpPr>
            <a:spLocks noGrp="1"/>
          </p:cNvSpPr>
          <p:nvPr>
            <p:ph type="dt" sz="half" idx="10"/>
          </p:nvPr>
        </p:nvSpPr>
        <p:spPr/>
        <p:txBody>
          <a:bodyPr/>
          <a:lstStyle/>
          <a:p>
            <a:fld id="{9CE124B2-2B3D-4BB4-9217-FA347D6489FE}" type="datetimeFigureOut">
              <a:rPr lang="en-US" smtClean="0"/>
              <a:t>05/01/2018</a:t>
            </a:fld>
            <a:endParaRPr lang="en-US"/>
          </a:p>
        </p:txBody>
      </p:sp>
      <p:sp>
        <p:nvSpPr>
          <p:cNvPr id="5" name="Footer Placeholder 4">
            <a:extLst>
              <a:ext uri="{FF2B5EF4-FFF2-40B4-BE49-F238E27FC236}">
                <a16:creationId xmlns:a16="http://schemas.microsoft.com/office/drawing/2014/main" id="{7A74D7EB-643A-49C6-9D05-4B337EC49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ACBE3-4BE1-4946-8EDC-BE77D842F35E}"/>
              </a:ext>
            </a:extLst>
          </p:cNvPr>
          <p:cNvSpPr>
            <a:spLocks noGrp="1"/>
          </p:cNvSpPr>
          <p:nvPr>
            <p:ph type="sldNum" sz="quarter" idx="12"/>
          </p:nvPr>
        </p:nvSpPr>
        <p:spPr/>
        <p:txBody>
          <a:bodyPr/>
          <a:lstStyle/>
          <a:p>
            <a:fld id="{CA041C2D-0E56-4F70-8CA2-15CA82692D6E}" type="slidenum">
              <a:rPr lang="en-US" smtClean="0"/>
              <a:t>‹#›</a:t>
            </a:fld>
            <a:endParaRPr lang="en-US"/>
          </a:p>
        </p:txBody>
      </p:sp>
    </p:spTree>
    <p:extLst>
      <p:ext uri="{BB962C8B-B14F-4D97-AF65-F5344CB8AC3E}">
        <p14:creationId xmlns:p14="http://schemas.microsoft.com/office/powerpoint/2010/main" val="4083545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1634-A510-478C-9E42-E9B307249D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148516-CF9F-4D6B-99E6-0805C81290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F143F2C-D782-4F74-A181-AE8AF77511DF}"/>
              </a:ext>
            </a:extLst>
          </p:cNvPr>
          <p:cNvSpPr>
            <a:spLocks noGrp="1"/>
          </p:cNvSpPr>
          <p:nvPr>
            <p:ph type="dt" sz="half" idx="10"/>
          </p:nvPr>
        </p:nvSpPr>
        <p:spPr/>
        <p:txBody>
          <a:bodyPr/>
          <a:lstStyle/>
          <a:p>
            <a:fld id="{9CE124B2-2B3D-4BB4-9217-FA347D6489FE}" type="datetimeFigureOut">
              <a:rPr lang="en-US" smtClean="0"/>
              <a:t>05/01/2018</a:t>
            </a:fld>
            <a:endParaRPr lang="en-US"/>
          </a:p>
        </p:txBody>
      </p:sp>
      <p:sp>
        <p:nvSpPr>
          <p:cNvPr id="5" name="Footer Placeholder 4">
            <a:extLst>
              <a:ext uri="{FF2B5EF4-FFF2-40B4-BE49-F238E27FC236}">
                <a16:creationId xmlns:a16="http://schemas.microsoft.com/office/drawing/2014/main" id="{24A1E244-4A5A-45DF-B37B-A5126142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E4703-B52E-4E84-A518-664CE2F07581}"/>
              </a:ext>
            </a:extLst>
          </p:cNvPr>
          <p:cNvSpPr>
            <a:spLocks noGrp="1"/>
          </p:cNvSpPr>
          <p:nvPr>
            <p:ph type="sldNum" sz="quarter" idx="12"/>
          </p:nvPr>
        </p:nvSpPr>
        <p:spPr/>
        <p:txBody>
          <a:bodyPr/>
          <a:lstStyle/>
          <a:p>
            <a:fld id="{CA041C2D-0E56-4F70-8CA2-15CA82692D6E}" type="slidenum">
              <a:rPr lang="en-US" smtClean="0"/>
              <a:t>‹#›</a:t>
            </a:fld>
            <a:endParaRPr lang="en-US"/>
          </a:p>
        </p:txBody>
      </p:sp>
    </p:spTree>
    <p:extLst>
      <p:ext uri="{BB962C8B-B14F-4D97-AF65-F5344CB8AC3E}">
        <p14:creationId xmlns:p14="http://schemas.microsoft.com/office/powerpoint/2010/main" val="22308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8524-F69D-4492-A1DC-42754DB330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584374-3E53-45AB-981C-7376CD45F5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47D29F-73E8-461F-BB19-4C3B0524963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30638E-A48B-440B-BFA1-468219DCF9CA}"/>
              </a:ext>
            </a:extLst>
          </p:cNvPr>
          <p:cNvSpPr>
            <a:spLocks noGrp="1"/>
          </p:cNvSpPr>
          <p:nvPr>
            <p:ph type="dt" sz="half" idx="10"/>
          </p:nvPr>
        </p:nvSpPr>
        <p:spPr/>
        <p:txBody>
          <a:bodyPr/>
          <a:lstStyle/>
          <a:p>
            <a:fld id="{9CE124B2-2B3D-4BB4-9217-FA347D6489FE}" type="datetimeFigureOut">
              <a:rPr lang="en-US" smtClean="0"/>
              <a:t>05/01/2018</a:t>
            </a:fld>
            <a:endParaRPr lang="en-US"/>
          </a:p>
        </p:txBody>
      </p:sp>
      <p:sp>
        <p:nvSpPr>
          <p:cNvPr id="6" name="Footer Placeholder 5">
            <a:extLst>
              <a:ext uri="{FF2B5EF4-FFF2-40B4-BE49-F238E27FC236}">
                <a16:creationId xmlns:a16="http://schemas.microsoft.com/office/drawing/2014/main" id="{33197E33-A42A-4E67-80D7-A59301B2DA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F638C-F41F-4F46-A5FF-3C57C23ABA64}"/>
              </a:ext>
            </a:extLst>
          </p:cNvPr>
          <p:cNvSpPr>
            <a:spLocks noGrp="1"/>
          </p:cNvSpPr>
          <p:nvPr>
            <p:ph type="sldNum" sz="quarter" idx="12"/>
          </p:nvPr>
        </p:nvSpPr>
        <p:spPr/>
        <p:txBody>
          <a:bodyPr/>
          <a:lstStyle/>
          <a:p>
            <a:fld id="{CA041C2D-0E56-4F70-8CA2-15CA82692D6E}" type="slidenum">
              <a:rPr lang="en-US" smtClean="0"/>
              <a:t>‹#›</a:t>
            </a:fld>
            <a:endParaRPr lang="en-US"/>
          </a:p>
        </p:txBody>
      </p:sp>
    </p:spTree>
    <p:extLst>
      <p:ext uri="{BB962C8B-B14F-4D97-AF65-F5344CB8AC3E}">
        <p14:creationId xmlns:p14="http://schemas.microsoft.com/office/powerpoint/2010/main" val="2957366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B07B0-F0E8-472C-9C03-C2461487E0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2D82FA-7EB2-4E0F-8A32-F41B7EC03D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A0E8F7-7AF1-4E25-83DC-1332FC14BC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230CB8-8D80-449A-8303-C1D6CF92D8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952878-40CB-470B-A46B-EC371D8732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9AC85E-906F-45F5-B470-65AAEDB65800}"/>
              </a:ext>
            </a:extLst>
          </p:cNvPr>
          <p:cNvSpPr>
            <a:spLocks noGrp="1"/>
          </p:cNvSpPr>
          <p:nvPr>
            <p:ph type="dt" sz="half" idx="10"/>
          </p:nvPr>
        </p:nvSpPr>
        <p:spPr/>
        <p:txBody>
          <a:bodyPr/>
          <a:lstStyle/>
          <a:p>
            <a:fld id="{9CE124B2-2B3D-4BB4-9217-FA347D6489FE}" type="datetimeFigureOut">
              <a:rPr lang="en-US" smtClean="0"/>
              <a:t>05/01/2018</a:t>
            </a:fld>
            <a:endParaRPr lang="en-US"/>
          </a:p>
        </p:txBody>
      </p:sp>
      <p:sp>
        <p:nvSpPr>
          <p:cNvPr id="8" name="Footer Placeholder 7">
            <a:extLst>
              <a:ext uri="{FF2B5EF4-FFF2-40B4-BE49-F238E27FC236}">
                <a16:creationId xmlns:a16="http://schemas.microsoft.com/office/drawing/2014/main" id="{A536669E-33CC-4C07-B2A9-D85CE0CF90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9744D3-DF91-4D54-A198-80B45408B4DF}"/>
              </a:ext>
            </a:extLst>
          </p:cNvPr>
          <p:cNvSpPr>
            <a:spLocks noGrp="1"/>
          </p:cNvSpPr>
          <p:nvPr>
            <p:ph type="sldNum" sz="quarter" idx="12"/>
          </p:nvPr>
        </p:nvSpPr>
        <p:spPr/>
        <p:txBody>
          <a:bodyPr/>
          <a:lstStyle/>
          <a:p>
            <a:fld id="{CA041C2D-0E56-4F70-8CA2-15CA82692D6E}" type="slidenum">
              <a:rPr lang="en-US" smtClean="0"/>
              <a:t>‹#›</a:t>
            </a:fld>
            <a:endParaRPr lang="en-US"/>
          </a:p>
        </p:txBody>
      </p:sp>
    </p:spTree>
    <p:extLst>
      <p:ext uri="{BB962C8B-B14F-4D97-AF65-F5344CB8AC3E}">
        <p14:creationId xmlns:p14="http://schemas.microsoft.com/office/powerpoint/2010/main" val="163252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DB8E-86B1-4EF6-9189-7C38FFBF9B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7FE800-0DE8-46BA-81C3-564BFEC6F2B5}"/>
              </a:ext>
            </a:extLst>
          </p:cNvPr>
          <p:cNvSpPr>
            <a:spLocks noGrp="1"/>
          </p:cNvSpPr>
          <p:nvPr>
            <p:ph type="dt" sz="half" idx="10"/>
          </p:nvPr>
        </p:nvSpPr>
        <p:spPr/>
        <p:txBody>
          <a:bodyPr/>
          <a:lstStyle/>
          <a:p>
            <a:fld id="{9CE124B2-2B3D-4BB4-9217-FA347D6489FE}" type="datetimeFigureOut">
              <a:rPr lang="en-US" smtClean="0"/>
              <a:t>05/01/2018</a:t>
            </a:fld>
            <a:endParaRPr lang="en-US"/>
          </a:p>
        </p:txBody>
      </p:sp>
      <p:sp>
        <p:nvSpPr>
          <p:cNvPr id="4" name="Footer Placeholder 3">
            <a:extLst>
              <a:ext uri="{FF2B5EF4-FFF2-40B4-BE49-F238E27FC236}">
                <a16:creationId xmlns:a16="http://schemas.microsoft.com/office/drawing/2014/main" id="{F1DEF47C-45BE-439E-87FA-82431698C2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67E5F8-65B9-4D1A-86AC-8E7CACAFD67B}"/>
              </a:ext>
            </a:extLst>
          </p:cNvPr>
          <p:cNvSpPr>
            <a:spLocks noGrp="1"/>
          </p:cNvSpPr>
          <p:nvPr>
            <p:ph type="sldNum" sz="quarter" idx="12"/>
          </p:nvPr>
        </p:nvSpPr>
        <p:spPr/>
        <p:txBody>
          <a:bodyPr/>
          <a:lstStyle/>
          <a:p>
            <a:fld id="{CA041C2D-0E56-4F70-8CA2-15CA82692D6E}" type="slidenum">
              <a:rPr lang="en-US" smtClean="0"/>
              <a:t>‹#›</a:t>
            </a:fld>
            <a:endParaRPr lang="en-US"/>
          </a:p>
        </p:txBody>
      </p:sp>
    </p:spTree>
    <p:extLst>
      <p:ext uri="{BB962C8B-B14F-4D97-AF65-F5344CB8AC3E}">
        <p14:creationId xmlns:p14="http://schemas.microsoft.com/office/powerpoint/2010/main" val="1085935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D17D8D-65FE-45C0-84C8-130887D00C70}"/>
              </a:ext>
            </a:extLst>
          </p:cNvPr>
          <p:cNvSpPr>
            <a:spLocks noGrp="1"/>
          </p:cNvSpPr>
          <p:nvPr>
            <p:ph type="dt" sz="half" idx="10"/>
          </p:nvPr>
        </p:nvSpPr>
        <p:spPr/>
        <p:txBody>
          <a:bodyPr/>
          <a:lstStyle/>
          <a:p>
            <a:fld id="{9CE124B2-2B3D-4BB4-9217-FA347D6489FE}" type="datetimeFigureOut">
              <a:rPr lang="en-US" smtClean="0"/>
              <a:t>05/01/2018</a:t>
            </a:fld>
            <a:endParaRPr lang="en-US"/>
          </a:p>
        </p:txBody>
      </p:sp>
      <p:sp>
        <p:nvSpPr>
          <p:cNvPr id="3" name="Footer Placeholder 2">
            <a:extLst>
              <a:ext uri="{FF2B5EF4-FFF2-40B4-BE49-F238E27FC236}">
                <a16:creationId xmlns:a16="http://schemas.microsoft.com/office/drawing/2014/main" id="{33852E9B-BE29-4A38-B400-4F4BCC25B9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F7BF69-5F52-4CC0-8C67-01D926F39D3F}"/>
              </a:ext>
            </a:extLst>
          </p:cNvPr>
          <p:cNvSpPr>
            <a:spLocks noGrp="1"/>
          </p:cNvSpPr>
          <p:nvPr>
            <p:ph type="sldNum" sz="quarter" idx="12"/>
          </p:nvPr>
        </p:nvSpPr>
        <p:spPr/>
        <p:txBody>
          <a:bodyPr/>
          <a:lstStyle/>
          <a:p>
            <a:fld id="{CA041C2D-0E56-4F70-8CA2-15CA82692D6E}" type="slidenum">
              <a:rPr lang="en-US" smtClean="0"/>
              <a:t>‹#›</a:t>
            </a:fld>
            <a:endParaRPr lang="en-US"/>
          </a:p>
        </p:txBody>
      </p:sp>
    </p:spTree>
    <p:extLst>
      <p:ext uri="{BB962C8B-B14F-4D97-AF65-F5344CB8AC3E}">
        <p14:creationId xmlns:p14="http://schemas.microsoft.com/office/powerpoint/2010/main" val="3828659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CB3F4-3FA1-4B0F-B7FC-61DEF6856D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56DC69-78CB-4911-AD75-2F5A141CE1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93896A-0982-4612-BA93-EDE1B6339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B23534-8830-49AF-96F4-BC3C451EF403}"/>
              </a:ext>
            </a:extLst>
          </p:cNvPr>
          <p:cNvSpPr>
            <a:spLocks noGrp="1"/>
          </p:cNvSpPr>
          <p:nvPr>
            <p:ph type="dt" sz="half" idx="10"/>
          </p:nvPr>
        </p:nvSpPr>
        <p:spPr/>
        <p:txBody>
          <a:bodyPr/>
          <a:lstStyle/>
          <a:p>
            <a:fld id="{9CE124B2-2B3D-4BB4-9217-FA347D6489FE}" type="datetimeFigureOut">
              <a:rPr lang="en-US" smtClean="0"/>
              <a:t>05/01/2018</a:t>
            </a:fld>
            <a:endParaRPr lang="en-US"/>
          </a:p>
        </p:txBody>
      </p:sp>
      <p:sp>
        <p:nvSpPr>
          <p:cNvPr id="6" name="Footer Placeholder 5">
            <a:extLst>
              <a:ext uri="{FF2B5EF4-FFF2-40B4-BE49-F238E27FC236}">
                <a16:creationId xmlns:a16="http://schemas.microsoft.com/office/drawing/2014/main" id="{417CB57C-7877-4B34-A7FD-67A657A70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F80DA-3699-482B-919E-7F2659AA476F}"/>
              </a:ext>
            </a:extLst>
          </p:cNvPr>
          <p:cNvSpPr>
            <a:spLocks noGrp="1"/>
          </p:cNvSpPr>
          <p:nvPr>
            <p:ph type="sldNum" sz="quarter" idx="12"/>
          </p:nvPr>
        </p:nvSpPr>
        <p:spPr/>
        <p:txBody>
          <a:bodyPr/>
          <a:lstStyle/>
          <a:p>
            <a:fld id="{CA041C2D-0E56-4F70-8CA2-15CA82692D6E}" type="slidenum">
              <a:rPr lang="en-US" smtClean="0"/>
              <a:t>‹#›</a:t>
            </a:fld>
            <a:endParaRPr lang="en-US"/>
          </a:p>
        </p:txBody>
      </p:sp>
    </p:spTree>
    <p:extLst>
      <p:ext uri="{BB962C8B-B14F-4D97-AF65-F5344CB8AC3E}">
        <p14:creationId xmlns:p14="http://schemas.microsoft.com/office/powerpoint/2010/main" val="895764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0989-017C-41F8-996C-C4E6832A38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4969AD-63F9-45E2-8066-9A8E87ACB9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87F1D4-AD89-44DF-9C25-03C4A5507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33EF03-F3B0-4093-8ECF-E07AB8A7107F}"/>
              </a:ext>
            </a:extLst>
          </p:cNvPr>
          <p:cNvSpPr>
            <a:spLocks noGrp="1"/>
          </p:cNvSpPr>
          <p:nvPr>
            <p:ph type="dt" sz="half" idx="10"/>
          </p:nvPr>
        </p:nvSpPr>
        <p:spPr/>
        <p:txBody>
          <a:bodyPr/>
          <a:lstStyle/>
          <a:p>
            <a:fld id="{9CE124B2-2B3D-4BB4-9217-FA347D6489FE}" type="datetimeFigureOut">
              <a:rPr lang="en-US" smtClean="0"/>
              <a:t>05/01/2018</a:t>
            </a:fld>
            <a:endParaRPr lang="en-US"/>
          </a:p>
        </p:txBody>
      </p:sp>
      <p:sp>
        <p:nvSpPr>
          <p:cNvPr id="6" name="Footer Placeholder 5">
            <a:extLst>
              <a:ext uri="{FF2B5EF4-FFF2-40B4-BE49-F238E27FC236}">
                <a16:creationId xmlns:a16="http://schemas.microsoft.com/office/drawing/2014/main" id="{92B3D962-FEC4-4B15-9FBE-9495F0882B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E66FD-1736-41B1-A0AD-29B01B07B7D1}"/>
              </a:ext>
            </a:extLst>
          </p:cNvPr>
          <p:cNvSpPr>
            <a:spLocks noGrp="1"/>
          </p:cNvSpPr>
          <p:nvPr>
            <p:ph type="sldNum" sz="quarter" idx="12"/>
          </p:nvPr>
        </p:nvSpPr>
        <p:spPr/>
        <p:txBody>
          <a:bodyPr/>
          <a:lstStyle/>
          <a:p>
            <a:fld id="{CA041C2D-0E56-4F70-8CA2-15CA82692D6E}" type="slidenum">
              <a:rPr lang="en-US" smtClean="0"/>
              <a:t>‹#›</a:t>
            </a:fld>
            <a:endParaRPr lang="en-US"/>
          </a:p>
        </p:txBody>
      </p:sp>
    </p:spTree>
    <p:extLst>
      <p:ext uri="{BB962C8B-B14F-4D97-AF65-F5344CB8AC3E}">
        <p14:creationId xmlns:p14="http://schemas.microsoft.com/office/powerpoint/2010/main" val="71519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4C1BDE-9F6E-4423-B8BE-005A2D21D6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D13A48-D4CF-4058-AE6A-C5F7EA9D98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0A2C6-31BB-4A3A-B61E-134019CD77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124B2-2B3D-4BB4-9217-FA347D6489FE}" type="datetimeFigureOut">
              <a:rPr lang="en-US" smtClean="0"/>
              <a:t>05/01/2018</a:t>
            </a:fld>
            <a:endParaRPr lang="en-US"/>
          </a:p>
        </p:txBody>
      </p:sp>
      <p:sp>
        <p:nvSpPr>
          <p:cNvPr id="5" name="Footer Placeholder 4">
            <a:extLst>
              <a:ext uri="{FF2B5EF4-FFF2-40B4-BE49-F238E27FC236}">
                <a16:creationId xmlns:a16="http://schemas.microsoft.com/office/drawing/2014/main" id="{F00C88AB-76CE-48D9-9116-F6C987B212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4FB8A1-2348-4E85-99B6-38843BB8BD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41C2D-0E56-4F70-8CA2-15CA82692D6E}" type="slidenum">
              <a:rPr lang="en-US" smtClean="0"/>
              <a:t>‹#›</a:t>
            </a:fld>
            <a:endParaRPr lang="en-US"/>
          </a:p>
        </p:txBody>
      </p:sp>
    </p:spTree>
    <p:extLst>
      <p:ext uri="{BB962C8B-B14F-4D97-AF65-F5344CB8AC3E}">
        <p14:creationId xmlns:p14="http://schemas.microsoft.com/office/powerpoint/2010/main" val="2025321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CD14-3995-41F0-AB0A-3E18376474F4}"/>
              </a:ext>
            </a:extLst>
          </p:cNvPr>
          <p:cNvSpPr>
            <a:spLocks noGrp="1"/>
          </p:cNvSpPr>
          <p:nvPr>
            <p:ph type="ctrTitle"/>
          </p:nvPr>
        </p:nvSpPr>
        <p:spPr/>
        <p:txBody>
          <a:bodyPr>
            <a:normAutofit/>
          </a:bodyPr>
          <a:lstStyle/>
          <a:p>
            <a:r>
              <a:rPr lang="en-US" sz="4800" b="1" dirty="0"/>
              <a:t>Signal Processing Approach for Triangle Mesh Smoothing</a:t>
            </a:r>
            <a:endParaRPr lang="en-US" sz="4800" dirty="0"/>
          </a:p>
        </p:txBody>
      </p:sp>
      <p:sp>
        <p:nvSpPr>
          <p:cNvPr id="3" name="Subtitle 2">
            <a:extLst>
              <a:ext uri="{FF2B5EF4-FFF2-40B4-BE49-F238E27FC236}">
                <a16:creationId xmlns:a16="http://schemas.microsoft.com/office/drawing/2014/main" id="{9FA1BC80-AEAD-411F-8E69-BD4B4A337065}"/>
              </a:ext>
            </a:extLst>
          </p:cNvPr>
          <p:cNvSpPr>
            <a:spLocks noGrp="1"/>
          </p:cNvSpPr>
          <p:nvPr>
            <p:ph type="subTitle" idx="1"/>
          </p:nvPr>
        </p:nvSpPr>
        <p:spPr/>
        <p:txBody>
          <a:bodyPr/>
          <a:lstStyle/>
          <a:p>
            <a:r>
              <a:rPr lang="en-US" dirty="0"/>
              <a:t>Shaoyu Chen</a:t>
            </a:r>
          </a:p>
        </p:txBody>
      </p:sp>
    </p:spTree>
    <p:extLst>
      <p:ext uri="{BB962C8B-B14F-4D97-AF65-F5344CB8AC3E}">
        <p14:creationId xmlns:p14="http://schemas.microsoft.com/office/powerpoint/2010/main" val="1074093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a:extLst>
              <a:ext uri="{FF2B5EF4-FFF2-40B4-BE49-F238E27FC236}">
                <a16:creationId xmlns:a16="http://schemas.microsoft.com/office/drawing/2014/main" id="{A01B33A2-BDD8-4782-BA58-28D342EAE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28" y="-925618"/>
            <a:ext cx="10886544" cy="8709235"/>
          </a:xfrm>
          <a:prstGeom prst="rect">
            <a:avLst/>
          </a:prstGeom>
        </p:spPr>
      </p:pic>
      <p:grpSp>
        <p:nvGrpSpPr>
          <p:cNvPr id="6" name="Group 5">
            <a:extLst>
              <a:ext uri="{FF2B5EF4-FFF2-40B4-BE49-F238E27FC236}">
                <a16:creationId xmlns:a16="http://schemas.microsoft.com/office/drawing/2014/main" id="{B1021C67-B1A4-4E4A-8D4D-9D6671AE5025}"/>
              </a:ext>
            </a:extLst>
          </p:cNvPr>
          <p:cNvGrpSpPr/>
          <p:nvPr/>
        </p:nvGrpSpPr>
        <p:grpSpPr>
          <a:xfrm>
            <a:off x="421616" y="1671821"/>
            <a:ext cx="11657763" cy="4263514"/>
            <a:chOff x="421616" y="1671821"/>
            <a:chExt cx="11657763" cy="4263514"/>
          </a:xfrm>
        </p:grpSpPr>
        <p:sp>
          <p:nvSpPr>
            <p:cNvPr id="7" name="TextBox 6">
              <a:extLst>
                <a:ext uri="{FF2B5EF4-FFF2-40B4-BE49-F238E27FC236}">
                  <a16:creationId xmlns:a16="http://schemas.microsoft.com/office/drawing/2014/main" id="{8FB1DEFB-D2DE-46FC-AE4D-B690A95D2D69}"/>
                </a:ext>
              </a:extLst>
            </p:cNvPr>
            <p:cNvSpPr txBox="1"/>
            <p:nvPr/>
          </p:nvSpPr>
          <p:spPr>
            <a:xfrm>
              <a:off x="421616" y="1671821"/>
              <a:ext cx="1889090" cy="369332"/>
            </a:xfrm>
            <a:prstGeom prst="rect">
              <a:avLst/>
            </a:prstGeom>
            <a:noFill/>
          </p:spPr>
          <p:txBody>
            <a:bodyPr wrap="square" rtlCol="0">
              <a:spAutoFit/>
            </a:bodyPr>
            <a:lstStyle/>
            <a:p>
              <a:pPr algn="ctr"/>
              <a:r>
                <a:rPr lang="en-US" dirty="0"/>
                <a:t>Original</a:t>
              </a:r>
            </a:p>
          </p:txBody>
        </p:sp>
        <p:sp>
          <p:nvSpPr>
            <p:cNvPr id="8" name="TextBox 7">
              <a:extLst>
                <a:ext uri="{FF2B5EF4-FFF2-40B4-BE49-F238E27FC236}">
                  <a16:creationId xmlns:a16="http://schemas.microsoft.com/office/drawing/2014/main" id="{156F0276-DDF8-4A8A-AA99-71C859B0578F}"/>
                </a:ext>
              </a:extLst>
            </p:cNvPr>
            <p:cNvSpPr txBox="1"/>
            <p:nvPr/>
          </p:nvSpPr>
          <p:spPr>
            <a:xfrm>
              <a:off x="10190289" y="1671821"/>
              <a:ext cx="1889090" cy="369332"/>
            </a:xfrm>
            <a:prstGeom prst="rect">
              <a:avLst/>
            </a:prstGeom>
            <a:noFill/>
          </p:spPr>
          <p:txBody>
            <a:bodyPr wrap="square" rtlCol="0">
              <a:spAutoFit/>
            </a:bodyPr>
            <a:lstStyle/>
            <a:p>
              <a:pPr algn="ctr"/>
              <a:r>
                <a:rPr lang="en-US" dirty="0"/>
                <a:t>Corrupted</a:t>
              </a:r>
            </a:p>
          </p:txBody>
        </p:sp>
        <p:sp>
          <p:nvSpPr>
            <p:cNvPr id="9" name="TextBox 8">
              <a:extLst>
                <a:ext uri="{FF2B5EF4-FFF2-40B4-BE49-F238E27FC236}">
                  <a16:creationId xmlns:a16="http://schemas.microsoft.com/office/drawing/2014/main" id="{3E19A466-318C-452E-ACD8-2DA2A6D2AA25}"/>
                </a:ext>
              </a:extLst>
            </p:cNvPr>
            <p:cNvSpPr txBox="1"/>
            <p:nvPr/>
          </p:nvSpPr>
          <p:spPr>
            <a:xfrm>
              <a:off x="421616" y="5381337"/>
              <a:ext cx="1889090" cy="553998"/>
            </a:xfrm>
            <a:prstGeom prst="rect">
              <a:avLst/>
            </a:prstGeom>
            <a:noFill/>
          </p:spPr>
          <p:txBody>
            <a:bodyPr wrap="square" rtlCol="0">
              <a:spAutoFit/>
            </a:bodyPr>
            <a:lstStyle/>
            <a:p>
              <a:pPr algn="ctr"/>
              <a:r>
                <a:rPr lang="en-US" sz="1200" dirty="0"/>
                <a:t>Signal Processing Approach</a:t>
              </a:r>
            </a:p>
            <a:p>
              <a:pPr algn="ctr"/>
              <a:r>
                <a:rPr lang="en-US" dirty="0" err="1"/>
                <a:t>Iters</a:t>
              </a:r>
              <a:r>
                <a:rPr lang="en-US" dirty="0"/>
                <a:t> = 10</a:t>
              </a:r>
            </a:p>
          </p:txBody>
        </p:sp>
        <p:sp>
          <p:nvSpPr>
            <p:cNvPr id="10" name="TextBox 9">
              <a:extLst>
                <a:ext uri="{FF2B5EF4-FFF2-40B4-BE49-F238E27FC236}">
                  <a16:creationId xmlns:a16="http://schemas.microsoft.com/office/drawing/2014/main" id="{F56107AC-70BD-49E5-99ED-48225CE7C071}"/>
                </a:ext>
              </a:extLst>
            </p:cNvPr>
            <p:cNvSpPr txBox="1"/>
            <p:nvPr/>
          </p:nvSpPr>
          <p:spPr>
            <a:xfrm>
              <a:off x="10190289" y="5381337"/>
              <a:ext cx="1889090" cy="553998"/>
            </a:xfrm>
            <a:prstGeom prst="rect">
              <a:avLst/>
            </a:prstGeom>
            <a:noFill/>
          </p:spPr>
          <p:txBody>
            <a:bodyPr wrap="square" rtlCol="0">
              <a:spAutoFit/>
            </a:bodyPr>
            <a:lstStyle/>
            <a:p>
              <a:pPr algn="ctr"/>
              <a:r>
                <a:rPr lang="en-US" sz="1200" dirty="0"/>
                <a:t>Laplacian Smoothing</a:t>
              </a:r>
            </a:p>
            <a:p>
              <a:pPr algn="ctr"/>
              <a:r>
                <a:rPr lang="en-US" dirty="0" err="1"/>
                <a:t>Iters</a:t>
              </a:r>
              <a:r>
                <a:rPr lang="en-US" dirty="0"/>
                <a:t> = 10</a:t>
              </a:r>
            </a:p>
          </p:txBody>
        </p:sp>
      </p:grpSp>
    </p:spTree>
    <p:extLst>
      <p:ext uri="{BB962C8B-B14F-4D97-AF65-F5344CB8AC3E}">
        <p14:creationId xmlns:p14="http://schemas.microsoft.com/office/powerpoint/2010/main" val="386723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a:extLst>
              <a:ext uri="{FF2B5EF4-FFF2-40B4-BE49-F238E27FC236}">
                <a16:creationId xmlns:a16="http://schemas.microsoft.com/office/drawing/2014/main" id="{37E0D121-A97A-4CC6-AE72-E1FAB0AD6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28" y="-925618"/>
            <a:ext cx="10886544" cy="8709235"/>
          </a:xfrm>
          <a:prstGeom prst="rect">
            <a:avLst/>
          </a:prstGeom>
        </p:spPr>
      </p:pic>
      <p:grpSp>
        <p:nvGrpSpPr>
          <p:cNvPr id="6" name="Group 5">
            <a:extLst>
              <a:ext uri="{FF2B5EF4-FFF2-40B4-BE49-F238E27FC236}">
                <a16:creationId xmlns:a16="http://schemas.microsoft.com/office/drawing/2014/main" id="{9A0B0243-48C2-4DFA-B3D6-D7719637D893}"/>
              </a:ext>
            </a:extLst>
          </p:cNvPr>
          <p:cNvGrpSpPr/>
          <p:nvPr/>
        </p:nvGrpSpPr>
        <p:grpSpPr>
          <a:xfrm>
            <a:off x="421616" y="1671821"/>
            <a:ext cx="11657763" cy="4263514"/>
            <a:chOff x="421616" y="1671821"/>
            <a:chExt cx="11657763" cy="4263514"/>
          </a:xfrm>
        </p:grpSpPr>
        <p:sp>
          <p:nvSpPr>
            <p:cNvPr id="7" name="TextBox 6">
              <a:extLst>
                <a:ext uri="{FF2B5EF4-FFF2-40B4-BE49-F238E27FC236}">
                  <a16:creationId xmlns:a16="http://schemas.microsoft.com/office/drawing/2014/main" id="{4A19D504-E19C-4D2D-ADD7-20A384B6F88E}"/>
                </a:ext>
              </a:extLst>
            </p:cNvPr>
            <p:cNvSpPr txBox="1"/>
            <p:nvPr/>
          </p:nvSpPr>
          <p:spPr>
            <a:xfrm>
              <a:off x="421616" y="1671821"/>
              <a:ext cx="1889090" cy="369332"/>
            </a:xfrm>
            <a:prstGeom prst="rect">
              <a:avLst/>
            </a:prstGeom>
            <a:noFill/>
          </p:spPr>
          <p:txBody>
            <a:bodyPr wrap="square" rtlCol="0">
              <a:spAutoFit/>
            </a:bodyPr>
            <a:lstStyle/>
            <a:p>
              <a:pPr algn="ctr"/>
              <a:r>
                <a:rPr lang="en-US" dirty="0"/>
                <a:t>Original</a:t>
              </a:r>
            </a:p>
          </p:txBody>
        </p:sp>
        <p:sp>
          <p:nvSpPr>
            <p:cNvPr id="8" name="TextBox 7">
              <a:extLst>
                <a:ext uri="{FF2B5EF4-FFF2-40B4-BE49-F238E27FC236}">
                  <a16:creationId xmlns:a16="http://schemas.microsoft.com/office/drawing/2014/main" id="{82E9FED7-73F7-4212-ADEC-975F8F07F2C9}"/>
                </a:ext>
              </a:extLst>
            </p:cNvPr>
            <p:cNvSpPr txBox="1"/>
            <p:nvPr/>
          </p:nvSpPr>
          <p:spPr>
            <a:xfrm>
              <a:off x="10190289" y="1671821"/>
              <a:ext cx="1889090" cy="369332"/>
            </a:xfrm>
            <a:prstGeom prst="rect">
              <a:avLst/>
            </a:prstGeom>
            <a:noFill/>
          </p:spPr>
          <p:txBody>
            <a:bodyPr wrap="square" rtlCol="0">
              <a:spAutoFit/>
            </a:bodyPr>
            <a:lstStyle/>
            <a:p>
              <a:pPr algn="ctr"/>
              <a:r>
                <a:rPr lang="en-US" dirty="0"/>
                <a:t>Corrupted</a:t>
              </a:r>
            </a:p>
          </p:txBody>
        </p:sp>
        <p:sp>
          <p:nvSpPr>
            <p:cNvPr id="9" name="TextBox 8">
              <a:extLst>
                <a:ext uri="{FF2B5EF4-FFF2-40B4-BE49-F238E27FC236}">
                  <a16:creationId xmlns:a16="http://schemas.microsoft.com/office/drawing/2014/main" id="{2880F664-F901-492A-961E-7E465B98339F}"/>
                </a:ext>
              </a:extLst>
            </p:cNvPr>
            <p:cNvSpPr txBox="1"/>
            <p:nvPr/>
          </p:nvSpPr>
          <p:spPr>
            <a:xfrm>
              <a:off x="421616" y="5381337"/>
              <a:ext cx="1889090" cy="553998"/>
            </a:xfrm>
            <a:prstGeom prst="rect">
              <a:avLst/>
            </a:prstGeom>
            <a:noFill/>
          </p:spPr>
          <p:txBody>
            <a:bodyPr wrap="square" rtlCol="0">
              <a:spAutoFit/>
            </a:bodyPr>
            <a:lstStyle/>
            <a:p>
              <a:pPr algn="ctr"/>
              <a:r>
                <a:rPr lang="en-US" sz="1200" dirty="0"/>
                <a:t>Signal Processing Approach</a:t>
              </a:r>
            </a:p>
            <a:p>
              <a:pPr algn="ctr"/>
              <a:r>
                <a:rPr lang="en-US" dirty="0" err="1"/>
                <a:t>Iters</a:t>
              </a:r>
              <a:r>
                <a:rPr lang="en-US" dirty="0"/>
                <a:t> = 50</a:t>
              </a:r>
            </a:p>
          </p:txBody>
        </p:sp>
        <p:sp>
          <p:nvSpPr>
            <p:cNvPr id="10" name="TextBox 9">
              <a:extLst>
                <a:ext uri="{FF2B5EF4-FFF2-40B4-BE49-F238E27FC236}">
                  <a16:creationId xmlns:a16="http://schemas.microsoft.com/office/drawing/2014/main" id="{E35CB0FC-4F7B-488C-94E4-B057A0DC1766}"/>
                </a:ext>
              </a:extLst>
            </p:cNvPr>
            <p:cNvSpPr txBox="1"/>
            <p:nvPr/>
          </p:nvSpPr>
          <p:spPr>
            <a:xfrm>
              <a:off x="10190289" y="5381337"/>
              <a:ext cx="1889090" cy="553998"/>
            </a:xfrm>
            <a:prstGeom prst="rect">
              <a:avLst/>
            </a:prstGeom>
            <a:noFill/>
          </p:spPr>
          <p:txBody>
            <a:bodyPr wrap="square" rtlCol="0">
              <a:spAutoFit/>
            </a:bodyPr>
            <a:lstStyle/>
            <a:p>
              <a:pPr algn="ctr"/>
              <a:r>
                <a:rPr lang="en-US" sz="1200" dirty="0"/>
                <a:t>Laplacian Smoothing</a:t>
              </a:r>
            </a:p>
            <a:p>
              <a:pPr algn="ctr"/>
              <a:r>
                <a:rPr lang="en-US" dirty="0" err="1"/>
                <a:t>Iters</a:t>
              </a:r>
              <a:r>
                <a:rPr lang="en-US" dirty="0"/>
                <a:t> = 50</a:t>
              </a:r>
            </a:p>
          </p:txBody>
        </p:sp>
      </p:grpSp>
    </p:spTree>
    <p:extLst>
      <p:ext uri="{BB962C8B-B14F-4D97-AF65-F5344CB8AC3E}">
        <p14:creationId xmlns:p14="http://schemas.microsoft.com/office/powerpoint/2010/main" val="304018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91A1D53D-90B4-49F4-AB34-6B42EE52B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28" y="-925618"/>
            <a:ext cx="10886544" cy="8709235"/>
          </a:xfrm>
          <a:prstGeom prst="rect">
            <a:avLst/>
          </a:prstGeom>
        </p:spPr>
      </p:pic>
      <p:grpSp>
        <p:nvGrpSpPr>
          <p:cNvPr id="6" name="Group 5">
            <a:extLst>
              <a:ext uri="{FF2B5EF4-FFF2-40B4-BE49-F238E27FC236}">
                <a16:creationId xmlns:a16="http://schemas.microsoft.com/office/drawing/2014/main" id="{62787604-1D2D-4A2E-B88E-D669177C166F}"/>
              </a:ext>
            </a:extLst>
          </p:cNvPr>
          <p:cNvGrpSpPr/>
          <p:nvPr/>
        </p:nvGrpSpPr>
        <p:grpSpPr>
          <a:xfrm>
            <a:off x="421616" y="1671821"/>
            <a:ext cx="11657763" cy="4078848"/>
            <a:chOff x="421616" y="1671821"/>
            <a:chExt cx="11657763" cy="4078848"/>
          </a:xfrm>
        </p:grpSpPr>
        <p:sp>
          <p:nvSpPr>
            <p:cNvPr id="7" name="TextBox 6">
              <a:extLst>
                <a:ext uri="{FF2B5EF4-FFF2-40B4-BE49-F238E27FC236}">
                  <a16:creationId xmlns:a16="http://schemas.microsoft.com/office/drawing/2014/main" id="{FFDBD4B2-28D0-4C3F-97B8-9970C8E01259}"/>
                </a:ext>
              </a:extLst>
            </p:cNvPr>
            <p:cNvSpPr txBox="1"/>
            <p:nvPr/>
          </p:nvSpPr>
          <p:spPr>
            <a:xfrm>
              <a:off x="421616" y="1671821"/>
              <a:ext cx="1889090" cy="369332"/>
            </a:xfrm>
            <a:prstGeom prst="rect">
              <a:avLst/>
            </a:prstGeom>
            <a:noFill/>
          </p:spPr>
          <p:txBody>
            <a:bodyPr wrap="square" rtlCol="0">
              <a:spAutoFit/>
            </a:bodyPr>
            <a:lstStyle/>
            <a:p>
              <a:pPr algn="ctr"/>
              <a:r>
                <a:rPr lang="en-US" dirty="0"/>
                <a:t>Original</a:t>
              </a:r>
            </a:p>
          </p:txBody>
        </p:sp>
        <p:sp>
          <p:nvSpPr>
            <p:cNvPr id="9" name="TextBox 8">
              <a:extLst>
                <a:ext uri="{FF2B5EF4-FFF2-40B4-BE49-F238E27FC236}">
                  <a16:creationId xmlns:a16="http://schemas.microsoft.com/office/drawing/2014/main" id="{517B881F-0174-470F-9793-BFF1A51368F2}"/>
                </a:ext>
              </a:extLst>
            </p:cNvPr>
            <p:cNvSpPr txBox="1"/>
            <p:nvPr/>
          </p:nvSpPr>
          <p:spPr>
            <a:xfrm>
              <a:off x="10190289" y="1671821"/>
              <a:ext cx="1889090" cy="369332"/>
            </a:xfrm>
            <a:prstGeom prst="rect">
              <a:avLst/>
            </a:prstGeom>
            <a:noFill/>
          </p:spPr>
          <p:txBody>
            <a:bodyPr wrap="square" rtlCol="0">
              <a:spAutoFit/>
            </a:bodyPr>
            <a:lstStyle/>
            <a:p>
              <a:pPr algn="ctr"/>
              <a:r>
                <a:rPr lang="en-US" dirty="0"/>
                <a:t>Corrupted</a:t>
              </a:r>
            </a:p>
          </p:txBody>
        </p:sp>
        <p:sp>
          <p:nvSpPr>
            <p:cNvPr id="10" name="TextBox 9">
              <a:extLst>
                <a:ext uri="{FF2B5EF4-FFF2-40B4-BE49-F238E27FC236}">
                  <a16:creationId xmlns:a16="http://schemas.microsoft.com/office/drawing/2014/main" id="{D18B3573-74E3-4554-AB49-650CA40ABE68}"/>
                </a:ext>
              </a:extLst>
            </p:cNvPr>
            <p:cNvSpPr txBox="1"/>
            <p:nvPr/>
          </p:nvSpPr>
          <p:spPr>
            <a:xfrm>
              <a:off x="421616" y="5381337"/>
              <a:ext cx="1889090" cy="369332"/>
            </a:xfrm>
            <a:prstGeom prst="rect">
              <a:avLst/>
            </a:prstGeom>
            <a:noFill/>
          </p:spPr>
          <p:txBody>
            <a:bodyPr wrap="square" rtlCol="0">
              <a:spAutoFit/>
            </a:bodyPr>
            <a:lstStyle/>
            <a:p>
              <a:pPr algn="ctr"/>
              <a:r>
                <a:rPr lang="en-US" dirty="0" err="1"/>
                <a:t>Iters</a:t>
              </a:r>
              <a:r>
                <a:rPr lang="en-US" dirty="0"/>
                <a:t> = 10</a:t>
              </a:r>
            </a:p>
          </p:txBody>
        </p:sp>
        <p:sp>
          <p:nvSpPr>
            <p:cNvPr id="11" name="TextBox 10">
              <a:extLst>
                <a:ext uri="{FF2B5EF4-FFF2-40B4-BE49-F238E27FC236}">
                  <a16:creationId xmlns:a16="http://schemas.microsoft.com/office/drawing/2014/main" id="{F8B04252-E7B0-499E-A0B6-6D5FA33660A0}"/>
                </a:ext>
              </a:extLst>
            </p:cNvPr>
            <p:cNvSpPr txBox="1"/>
            <p:nvPr/>
          </p:nvSpPr>
          <p:spPr>
            <a:xfrm>
              <a:off x="10190289" y="5381337"/>
              <a:ext cx="1889090" cy="369332"/>
            </a:xfrm>
            <a:prstGeom prst="rect">
              <a:avLst/>
            </a:prstGeom>
            <a:noFill/>
          </p:spPr>
          <p:txBody>
            <a:bodyPr wrap="square" rtlCol="0">
              <a:spAutoFit/>
            </a:bodyPr>
            <a:lstStyle/>
            <a:p>
              <a:pPr algn="ctr"/>
              <a:r>
                <a:rPr lang="en-US" dirty="0" err="1"/>
                <a:t>Iters</a:t>
              </a:r>
              <a:r>
                <a:rPr lang="en-US" dirty="0"/>
                <a:t> = 50</a:t>
              </a:r>
            </a:p>
          </p:txBody>
        </p:sp>
      </p:grpSp>
    </p:spTree>
    <p:extLst>
      <p:ext uri="{BB962C8B-B14F-4D97-AF65-F5344CB8AC3E}">
        <p14:creationId xmlns:p14="http://schemas.microsoft.com/office/powerpoint/2010/main" val="157465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a:extLst>
              <a:ext uri="{FF2B5EF4-FFF2-40B4-BE49-F238E27FC236}">
                <a16:creationId xmlns:a16="http://schemas.microsoft.com/office/drawing/2014/main" id="{F7FA8495-A6D2-476B-9A0C-B304B380A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28" y="-925618"/>
            <a:ext cx="10886544" cy="8709235"/>
          </a:xfrm>
          <a:prstGeom prst="rect">
            <a:avLst/>
          </a:prstGeom>
        </p:spPr>
      </p:pic>
      <p:grpSp>
        <p:nvGrpSpPr>
          <p:cNvPr id="6" name="Group 5">
            <a:extLst>
              <a:ext uri="{FF2B5EF4-FFF2-40B4-BE49-F238E27FC236}">
                <a16:creationId xmlns:a16="http://schemas.microsoft.com/office/drawing/2014/main" id="{AEEB9D51-909A-4C0E-9394-AEBC9B3B3DC4}"/>
              </a:ext>
            </a:extLst>
          </p:cNvPr>
          <p:cNvGrpSpPr/>
          <p:nvPr/>
        </p:nvGrpSpPr>
        <p:grpSpPr>
          <a:xfrm>
            <a:off x="421616" y="1671821"/>
            <a:ext cx="11657763" cy="4078848"/>
            <a:chOff x="421616" y="1671821"/>
            <a:chExt cx="11657763" cy="4078848"/>
          </a:xfrm>
        </p:grpSpPr>
        <p:sp>
          <p:nvSpPr>
            <p:cNvPr id="7" name="TextBox 6">
              <a:extLst>
                <a:ext uri="{FF2B5EF4-FFF2-40B4-BE49-F238E27FC236}">
                  <a16:creationId xmlns:a16="http://schemas.microsoft.com/office/drawing/2014/main" id="{E8A59B31-AB97-4492-94F6-B8ADFB3C0D95}"/>
                </a:ext>
              </a:extLst>
            </p:cNvPr>
            <p:cNvSpPr txBox="1"/>
            <p:nvPr/>
          </p:nvSpPr>
          <p:spPr>
            <a:xfrm>
              <a:off x="421616" y="1671821"/>
              <a:ext cx="1889090" cy="369332"/>
            </a:xfrm>
            <a:prstGeom prst="rect">
              <a:avLst/>
            </a:prstGeom>
            <a:noFill/>
          </p:spPr>
          <p:txBody>
            <a:bodyPr wrap="square" rtlCol="0">
              <a:spAutoFit/>
            </a:bodyPr>
            <a:lstStyle/>
            <a:p>
              <a:pPr algn="ctr"/>
              <a:r>
                <a:rPr lang="en-US" dirty="0"/>
                <a:t>Original</a:t>
              </a:r>
            </a:p>
          </p:txBody>
        </p:sp>
        <p:sp>
          <p:nvSpPr>
            <p:cNvPr id="8" name="TextBox 7">
              <a:extLst>
                <a:ext uri="{FF2B5EF4-FFF2-40B4-BE49-F238E27FC236}">
                  <a16:creationId xmlns:a16="http://schemas.microsoft.com/office/drawing/2014/main" id="{4D1789CA-190E-4606-8655-64018EF23613}"/>
                </a:ext>
              </a:extLst>
            </p:cNvPr>
            <p:cNvSpPr txBox="1"/>
            <p:nvPr/>
          </p:nvSpPr>
          <p:spPr>
            <a:xfrm>
              <a:off x="10190289" y="1671821"/>
              <a:ext cx="1889090" cy="369332"/>
            </a:xfrm>
            <a:prstGeom prst="rect">
              <a:avLst/>
            </a:prstGeom>
            <a:noFill/>
          </p:spPr>
          <p:txBody>
            <a:bodyPr wrap="square" rtlCol="0">
              <a:spAutoFit/>
            </a:bodyPr>
            <a:lstStyle/>
            <a:p>
              <a:pPr algn="ctr"/>
              <a:r>
                <a:rPr lang="en-US" dirty="0"/>
                <a:t>Original</a:t>
              </a:r>
            </a:p>
          </p:txBody>
        </p:sp>
        <p:sp>
          <p:nvSpPr>
            <p:cNvPr id="9" name="TextBox 8">
              <a:extLst>
                <a:ext uri="{FF2B5EF4-FFF2-40B4-BE49-F238E27FC236}">
                  <a16:creationId xmlns:a16="http://schemas.microsoft.com/office/drawing/2014/main" id="{37D2D087-E285-4834-8BFB-471F7A68113A}"/>
                </a:ext>
              </a:extLst>
            </p:cNvPr>
            <p:cNvSpPr txBox="1"/>
            <p:nvPr/>
          </p:nvSpPr>
          <p:spPr>
            <a:xfrm>
              <a:off x="421616" y="5381337"/>
              <a:ext cx="1889090" cy="369332"/>
            </a:xfrm>
            <a:prstGeom prst="rect">
              <a:avLst/>
            </a:prstGeom>
            <a:noFill/>
          </p:spPr>
          <p:txBody>
            <a:bodyPr wrap="square" rtlCol="0">
              <a:spAutoFit/>
            </a:bodyPr>
            <a:lstStyle/>
            <a:p>
              <a:pPr algn="ctr"/>
              <a:r>
                <a:rPr lang="en-US" dirty="0" err="1"/>
                <a:t>Iters</a:t>
              </a:r>
              <a:r>
                <a:rPr lang="en-US" dirty="0"/>
                <a:t> = 10</a:t>
              </a:r>
            </a:p>
          </p:txBody>
        </p:sp>
        <p:sp>
          <p:nvSpPr>
            <p:cNvPr id="10" name="TextBox 9">
              <a:extLst>
                <a:ext uri="{FF2B5EF4-FFF2-40B4-BE49-F238E27FC236}">
                  <a16:creationId xmlns:a16="http://schemas.microsoft.com/office/drawing/2014/main" id="{601869AE-A836-4438-B133-C26AD8A23B72}"/>
                </a:ext>
              </a:extLst>
            </p:cNvPr>
            <p:cNvSpPr txBox="1"/>
            <p:nvPr/>
          </p:nvSpPr>
          <p:spPr>
            <a:xfrm>
              <a:off x="10190289" y="5381337"/>
              <a:ext cx="1889090" cy="369332"/>
            </a:xfrm>
            <a:prstGeom prst="rect">
              <a:avLst/>
            </a:prstGeom>
            <a:noFill/>
          </p:spPr>
          <p:txBody>
            <a:bodyPr wrap="square" rtlCol="0">
              <a:spAutoFit/>
            </a:bodyPr>
            <a:lstStyle/>
            <a:p>
              <a:pPr algn="ctr"/>
              <a:r>
                <a:rPr lang="en-US" dirty="0" err="1"/>
                <a:t>Iters</a:t>
              </a:r>
              <a:r>
                <a:rPr lang="en-US" dirty="0"/>
                <a:t> = 100</a:t>
              </a:r>
            </a:p>
          </p:txBody>
        </p:sp>
      </p:grpSp>
    </p:spTree>
    <p:extLst>
      <p:ext uri="{BB962C8B-B14F-4D97-AF65-F5344CB8AC3E}">
        <p14:creationId xmlns:p14="http://schemas.microsoft.com/office/powerpoint/2010/main" val="55521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208C-3E59-41C2-AB2C-3189DD9D9DB0}"/>
              </a:ext>
            </a:extLst>
          </p:cNvPr>
          <p:cNvSpPr>
            <a:spLocks noGrp="1"/>
          </p:cNvSpPr>
          <p:nvPr>
            <p:ph type="title"/>
          </p:nvPr>
        </p:nvSpPr>
        <p:spPr/>
        <p:txBody>
          <a:bodyPr/>
          <a:lstStyle/>
          <a:p>
            <a:r>
              <a:rPr lang="en-US" dirty="0"/>
              <a:t>Why this can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E2AB4F-B683-4FEB-A15B-DA8E1B533852}"/>
                  </a:ext>
                </a:extLst>
              </p:cNvPr>
              <p:cNvSpPr>
                <a:spLocks noGrp="1"/>
              </p:cNvSpPr>
              <p:nvPr>
                <p:ph idx="1"/>
              </p:nvPr>
            </p:nvSpPr>
            <p:spPr>
              <a:xfrm>
                <a:off x="838200" y="1527348"/>
                <a:ext cx="10515600" cy="5104563"/>
              </a:xfrm>
            </p:spPr>
            <p:txBody>
              <a:bodyPr>
                <a:normAutofit/>
              </a:bodyPr>
              <a:lstStyle/>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oMath>
                </a14:m>
                <a:r>
                  <a:rPr lang="en-US" dirty="0"/>
                  <a:t> is the weight matrix</a:t>
                </a:r>
              </a:p>
              <a:p>
                <a:r>
                  <a:rPr lang="en-US" dirty="0"/>
                  <a:t>Let </a:t>
                </a:r>
                <a14:m>
                  <m:oMath xmlns:m="http://schemas.openxmlformats.org/officeDocument/2006/math">
                    <m:r>
                      <a:rPr lang="en-US" b="0" i="1" smtClean="0">
                        <a:latin typeface="Cambria Math" panose="02040503050406030204" pitchFamily="18" charset="0"/>
                        <a:ea typeface="Cambria Math" panose="02040503050406030204" pitchFamily="18" charset="0"/>
                      </a:rPr>
                      <m:t>𝐾</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oMath>
                </a14:m>
                <a:endParaRPr lang="en-US" b="0" dirty="0">
                  <a:ea typeface="Cambria Math" panose="02040503050406030204" pitchFamily="18" charset="0"/>
                </a:endParaRPr>
              </a:p>
              <a:p>
                <a:r>
                  <a:rPr lang="en-US" dirty="0"/>
                  <a:t>It is proved that for a first order neighborhood structure, and for the choices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𝑖𝑗</m:t>
                        </m:r>
                      </m:sub>
                    </m:sSub>
                  </m:oMath>
                </a14:m>
                <a:r>
                  <a:rPr lang="en-US" dirty="0"/>
                  <a:t> mentioned before:</a:t>
                </a:r>
              </a:p>
              <a:p>
                <a:r>
                  <a:rPr lang="en-US" dirty="0"/>
                  <a:t>The matrix K has real eigenvalues </a:t>
                </a:r>
                <a14:m>
                  <m:oMath xmlns:m="http://schemas.openxmlformats.org/officeDocument/2006/math">
                    <m:r>
                      <a:rPr lang="en-US" b="0" i="1" smtClean="0">
                        <a:latin typeface="Cambria Math" panose="02040503050406030204" pitchFamily="18" charset="0"/>
                        <a:ea typeface="Cambria Math" panose="02040503050406030204" pitchFamily="18" charset="0"/>
                      </a:rPr>
                      <m:t>0≤</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≤2</m:t>
                    </m:r>
                  </m:oMath>
                </a14:m>
                <a:r>
                  <a:rPr lang="en-US" dirty="0"/>
                  <a:t> with corresponding linearly independent unit length real eigenvectors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𝑛</m:t>
                        </m:r>
                      </m:sub>
                    </m:sSub>
                  </m:oMath>
                </a14:m>
                <a:endParaRPr lang="en-US" dirty="0"/>
              </a:p>
              <a:p>
                <a:r>
                  <a:rPr lang="en-US" dirty="0"/>
                  <a:t>The eigenvectors can be treated as the </a:t>
                </a:r>
                <a:r>
                  <a:rPr lang="en-US" i="1" dirty="0"/>
                  <a:t>natural vibration modes </a:t>
                </a:r>
                <a:r>
                  <a:rPr lang="en-US" dirty="0"/>
                  <a:t>of the surface, and the corresponding eigenvalues as the associated </a:t>
                </a:r>
                <a:r>
                  <a:rPr lang="en-US" i="1" dirty="0"/>
                  <a:t>natural frequencies</a:t>
                </a:r>
                <a:r>
                  <a:rPr lang="en-US" dirty="0"/>
                  <a:t>.</a:t>
                </a:r>
              </a:p>
              <a:p>
                <a:r>
                  <a:rPr lang="en-US" dirty="0"/>
                  <a:t>The </a:t>
                </a:r>
                <a14:m>
                  <m:oMath xmlns:m="http://schemas.openxmlformats.org/officeDocument/2006/math">
                    <m:r>
                      <a:rPr lang="en-US" i="1">
                        <a:latin typeface="Cambria Math" panose="02040503050406030204" pitchFamily="18" charset="0"/>
                        <a:ea typeface="Cambria Math" panose="02040503050406030204" pitchFamily="18" charset="0"/>
                      </a:rPr>
                      <m:t>𝑥</m:t>
                    </m:r>
                  </m:oMath>
                </a14:m>
                <a:r>
                  <a:rPr lang="en-US" dirty="0"/>
                  <a:t> can be decomposed into form</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b="0" i="0"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𝜉</m:t>
                            </m:r>
                          </m:e>
                          <m:sub>
                            <m:r>
                              <a:rPr lang="en-US" i="1">
                                <a:latin typeface="Cambria Math" panose="02040503050406030204" pitchFamily="18" charset="0"/>
                                <a:ea typeface="Cambria Math" panose="02040503050406030204" pitchFamily="18" charset="0"/>
                              </a:rPr>
                              <m:t>𝑖</m:t>
                            </m:r>
                          </m:sub>
                        </m:sSub>
                      </m:e>
                    </m:nary>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Sub>
                  </m:oMath>
                </a14:m>
                <a:endParaRPr lang="en-US" dirty="0"/>
              </a:p>
            </p:txBody>
          </p:sp>
        </mc:Choice>
        <mc:Fallback xmlns="">
          <p:sp>
            <p:nvSpPr>
              <p:cNvPr id="3" name="Content Placeholder 2">
                <a:extLst>
                  <a:ext uri="{FF2B5EF4-FFF2-40B4-BE49-F238E27FC236}">
                    <a16:creationId xmlns:a16="http://schemas.microsoft.com/office/drawing/2014/main" id="{7AE2AB4F-B683-4FEB-A15B-DA8E1B533852}"/>
                  </a:ext>
                </a:extLst>
              </p:cNvPr>
              <p:cNvSpPr>
                <a:spLocks noGrp="1" noRot="1" noChangeAspect="1" noMove="1" noResize="1" noEditPoints="1" noAdjustHandles="1" noChangeArrowheads="1" noChangeShapeType="1" noTextEdit="1"/>
              </p:cNvSpPr>
              <p:nvPr>
                <p:ph idx="1"/>
              </p:nvPr>
            </p:nvSpPr>
            <p:spPr>
              <a:xfrm>
                <a:off x="838200" y="1527348"/>
                <a:ext cx="10515600" cy="5104563"/>
              </a:xfrm>
              <a:blipFill>
                <a:blip r:embed="rId2"/>
                <a:stretch>
                  <a:fillRect l="-1043" t="-1792" r="-1391" b="-1673"/>
                </a:stretch>
              </a:blipFill>
            </p:spPr>
            <p:txBody>
              <a:bodyPr/>
              <a:lstStyle/>
              <a:p>
                <a:r>
                  <a:rPr lang="en-US">
                    <a:noFill/>
                  </a:rPr>
                  <a:t> </a:t>
                </a:r>
              </a:p>
            </p:txBody>
          </p:sp>
        </mc:Fallback>
      </mc:AlternateContent>
    </p:spTree>
    <p:extLst>
      <p:ext uri="{BB962C8B-B14F-4D97-AF65-F5344CB8AC3E}">
        <p14:creationId xmlns:p14="http://schemas.microsoft.com/office/powerpoint/2010/main" val="324550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117B-1453-465B-B2B7-152C1E5D1B46}"/>
              </a:ext>
            </a:extLst>
          </p:cNvPr>
          <p:cNvSpPr>
            <a:spLocks noGrp="1"/>
          </p:cNvSpPr>
          <p:nvPr>
            <p:ph type="title"/>
          </p:nvPr>
        </p:nvSpPr>
        <p:spPr/>
        <p:txBody>
          <a:bodyPr/>
          <a:lstStyle/>
          <a:p>
            <a:r>
              <a:rPr lang="en-US" dirty="0"/>
              <a:t>Why this can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F26123-4A86-4F8E-AA07-608D3253AFA4}"/>
                  </a:ext>
                </a:extLst>
              </p:cNvPr>
              <p:cNvSpPr>
                <a:spLocks noGrp="1"/>
              </p:cNvSpPr>
              <p:nvPr>
                <p:ph idx="1"/>
              </p:nvPr>
            </p:nvSpPr>
            <p:spPr/>
            <p:txBody>
              <a:bodyPr>
                <a:normAutofit/>
              </a:bodyPr>
              <a:lstStyle/>
              <a:p>
                <a:r>
                  <a:rPr lang="en-US" dirty="0"/>
                  <a:t>For low-pass filtering, it can be expressed in the form:</a:t>
                </a:r>
              </a:p>
              <a:p>
                <a14:m>
                  <m:oMath xmlns:m="http://schemas.openxmlformats.org/officeDocument/2006/math">
                    <m:r>
                      <a:rPr lang="en-US"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i="1"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𝐾</m:t>
                        </m:r>
                      </m:e>
                    </m:d>
                    <m:r>
                      <a:rPr lang="en-US" b="0" i="1" smtClean="0">
                        <a:latin typeface="Cambria Math" panose="02040503050406030204" pitchFamily="18" charset="0"/>
                        <a:ea typeface="Cambria Math" panose="02040503050406030204" pitchFamily="18" charset="0"/>
                      </a:rPr>
                      <m:t>𝑥</m:t>
                    </m:r>
                  </m:oMath>
                </a14:m>
                <a:r>
                  <a:rPr lang="en-US" i="1" dirty="0"/>
                  <a:t>  </a:t>
                </a:r>
                <a:r>
                  <a:rPr lang="en-US" dirty="0"/>
                  <a:t>(for Laplacian smoothing </a:t>
                </a:r>
                <a14:m>
                  <m:oMath xmlns:m="http://schemas.openxmlformats.org/officeDocument/2006/math">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𝐾</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𝐾</m:t>
                    </m:r>
                  </m:oMath>
                </a14:m>
                <a:r>
                  <a:rPr lang="en-US" dirty="0"/>
                  <a:t>)</a:t>
                </a:r>
                <a:endParaRPr lang="en-US" i="1" dirty="0"/>
              </a:p>
              <a:p>
                <a:endParaRPr lang="en-US" dirty="0"/>
              </a:p>
              <a:p>
                <a:r>
                  <a:rPr lang="en-US" dirty="0"/>
                  <a:t>Because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𝐾</m:t>
                        </m:r>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oMath>
                </a14:m>
                <a:r>
                  <a:rPr lang="en-US" dirty="0"/>
                  <a:t>for any one-variable polynomial transfer function f(k) of the filter we have:</a:t>
                </a:r>
              </a:p>
              <a:p>
                <a14:m>
                  <m:oMath xmlns:m="http://schemas.openxmlformats.org/officeDocument/2006/math">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i="1"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𝐾</m:t>
                        </m:r>
                      </m:e>
                    </m:d>
                    <m:r>
                      <a:rPr lang="en-US" i="1">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oMath>
                </a14:m>
                <a:r>
                  <a:rPr lang="en-US" i="1"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Sub>
                  </m:oMath>
                </a14:m>
                <a:endParaRPr lang="en-US" i="1" dirty="0"/>
              </a:p>
              <a:p>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𝑁</m:t>
                        </m:r>
                      </m:sup>
                    </m:sSup>
                    <m:r>
                      <a:rPr lang="en-US" i="1">
                        <a:latin typeface="Cambria Math" panose="02040503050406030204" pitchFamily="18" charset="0"/>
                        <a:ea typeface="Cambria Math" panose="02040503050406030204" pitchFamily="18" charset="0"/>
                      </a:rPr>
                      <m:t>=</m:t>
                    </m:r>
                  </m:oMath>
                </a14:m>
                <a:r>
                  <a:rPr lang="en-US" i="1"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𝐾</m:t>
                            </m:r>
                          </m:e>
                        </m:d>
                      </m:e>
                      <m:sup>
                        <m:r>
                          <a:rPr lang="en-US" b="0" i="1" smtClean="0">
                            <a:latin typeface="Cambria Math" panose="02040503050406030204" pitchFamily="18" charset="0"/>
                            <a:ea typeface="Cambria Math" panose="02040503050406030204" pitchFamily="18" charset="0"/>
                          </a:rPr>
                          <m:t>𝑁</m:t>
                        </m:r>
                      </m:sup>
                    </m:sSup>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𝜉</m:t>
                            </m:r>
                          </m:e>
                          <m:sub>
                            <m:r>
                              <a:rPr lang="en-US" i="1">
                                <a:latin typeface="Cambria Math" panose="02040503050406030204" pitchFamily="18" charset="0"/>
                                <a:ea typeface="Cambria Math" panose="02040503050406030204" pitchFamily="18" charset="0"/>
                              </a:rPr>
                              <m:t>𝑖</m:t>
                            </m:r>
                          </m:sub>
                        </m:s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𝑁</m:t>
                            </m:r>
                          </m:sup>
                        </m:sSup>
                      </m:e>
                    </m:nary>
                  </m:oMath>
                </a14:m>
                <a:r>
                  <a:rPr lang="en-US" i="1"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𝑖</m:t>
                        </m:r>
                      </m:sub>
                    </m:sSub>
                  </m:oMath>
                </a14:m>
                <a:endParaRPr lang="en-US" i="1" dirty="0"/>
              </a:p>
              <a:p>
                <a:r>
                  <a:rPr lang="en-US" dirty="0"/>
                  <a:t>To have a low-pass filter, we need a </a:t>
                </a:r>
                <a14:m>
                  <m:oMath xmlns:m="http://schemas.openxmlformats.org/officeDocument/2006/math">
                    <m:r>
                      <a:rPr lang="en-US" i="1">
                        <a:latin typeface="Cambria Math" panose="02040503050406030204" pitchFamily="18" charset="0"/>
                        <a:ea typeface="Cambria Math" panose="02040503050406030204" pitchFamily="18" charset="0"/>
                      </a:rPr>
                      <m:t>𝑓</m:t>
                    </m:r>
                  </m:oMath>
                </a14:m>
                <a:r>
                  <a:rPr lang="en-US" dirty="0"/>
                  <a:t> such that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𝑁</m:t>
                        </m:r>
                      </m:sup>
                    </m:sSup>
                    <m:r>
                      <a:rPr lang="en-US" b="0" i="1" smtClean="0">
                        <a:latin typeface="Cambria Math" panose="02040503050406030204" pitchFamily="18" charset="0"/>
                        <a:ea typeface="Cambria Math" panose="02040503050406030204" pitchFamily="18" charset="0"/>
                      </a:rPr>
                      <m:t>≈1</m:t>
                    </m:r>
                  </m:oMath>
                </a14:m>
                <a:r>
                  <a:rPr lang="en-US" dirty="0"/>
                  <a:t> for low frequencies, and</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𝑁</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for high frequencies for </a:t>
                </a:r>
                <a14:m>
                  <m:oMath xmlns:m="http://schemas.openxmlformats.org/officeDocument/2006/math">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∈[0,2]</m:t>
                    </m:r>
                  </m:oMath>
                </a14:m>
                <a:endParaRPr lang="en-US" dirty="0"/>
              </a:p>
            </p:txBody>
          </p:sp>
        </mc:Choice>
        <mc:Fallback xmlns="">
          <p:sp>
            <p:nvSpPr>
              <p:cNvPr id="3" name="Content Placeholder 2">
                <a:extLst>
                  <a:ext uri="{FF2B5EF4-FFF2-40B4-BE49-F238E27FC236}">
                    <a16:creationId xmlns:a16="http://schemas.microsoft.com/office/drawing/2014/main" id="{5FF26123-4A86-4F8E-AA07-608D3253AFA4}"/>
                  </a:ext>
                </a:extLst>
              </p:cNvPr>
              <p:cNvSpPr>
                <a:spLocks noGrp="1" noRot="1" noChangeAspect="1" noMove="1" noResize="1" noEditPoints="1" noAdjustHandles="1" noChangeArrowheads="1" noChangeShapeType="1" noTextEdit="1"/>
              </p:cNvSpPr>
              <p:nvPr>
                <p:ph idx="1"/>
              </p:nvPr>
            </p:nvSpPr>
            <p:spPr>
              <a:blipFill>
                <a:blip r:embed="rId2"/>
                <a:stretch>
                  <a:fillRect l="-1043" t="-2241" b="-3361"/>
                </a:stretch>
              </a:blipFill>
            </p:spPr>
            <p:txBody>
              <a:bodyPr/>
              <a:lstStyle/>
              <a:p>
                <a:r>
                  <a:rPr lang="en-US">
                    <a:noFill/>
                  </a:rPr>
                  <a:t> </a:t>
                </a:r>
              </a:p>
            </p:txBody>
          </p:sp>
        </mc:Fallback>
      </mc:AlternateContent>
    </p:spTree>
    <p:extLst>
      <p:ext uri="{BB962C8B-B14F-4D97-AF65-F5344CB8AC3E}">
        <p14:creationId xmlns:p14="http://schemas.microsoft.com/office/powerpoint/2010/main" val="289233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6E2F-4D70-43A0-9C9A-E188E0AAAA51}"/>
              </a:ext>
            </a:extLst>
          </p:cNvPr>
          <p:cNvSpPr>
            <a:spLocks noGrp="1"/>
          </p:cNvSpPr>
          <p:nvPr>
            <p:ph type="title"/>
          </p:nvPr>
        </p:nvSpPr>
        <p:spPr/>
        <p:txBody>
          <a:bodyPr/>
          <a:lstStyle/>
          <a:p>
            <a:r>
              <a:rPr lang="en-US" dirty="0"/>
              <a:t>Why this can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26E7B3-1B60-4698-92FD-5404595F4EE9}"/>
                  </a:ext>
                </a:extLst>
              </p:cNvPr>
              <p:cNvSpPr>
                <a:spLocks noGrp="1"/>
              </p:cNvSpPr>
              <p:nvPr>
                <p:ph idx="1"/>
              </p:nvPr>
            </p:nvSpPr>
            <p:spPr/>
            <p:txBody>
              <a:bodyPr/>
              <a:lstStyle/>
              <a:p>
                <a:r>
                  <a:rPr lang="en-US" dirty="0"/>
                  <a:t>In this method, the one-variable polynomial transfer function f(k)</a:t>
                </a:r>
              </a:p>
              <a:p>
                <a:r>
                  <a:rPr lang="en-US"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oMath>
                </a14:m>
                <a:endParaRPr lang="en-US" dirty="0"/>
              </a:p>
              <a:p>
                <a:r>
                  <a:rPr lang="en-US" dirty="0"/>
                  <a:t>Since </a:t>
                </a:r>
                <a14:m>
                  <m:oMath xmlns:m="http://schemas.openxmlformats.org/officeDocument/2006/math">
                    <m:r>
                      <a:rPr lang="en-US" i="1">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=1</m:t>
                    </m:r>
                  </m:oMath>
                </a14:m>
                <a:r>
                  <a:rPr lang="en-US" dirty="0"/>
                  <a:t> and</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&lt;0,</m:t>
                    </m:r>
                  </m:oMath>
                </a14:m>
                <a:r>
                  <a:rPr lang="en-US" dirty="0"/>
                  <a:t> there must exist a positive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𝑝𝑏</m:t>
                        </m:r>
                      </m:sub>
                    </m:sSub>
                  </m:oMath>
                </a14:m>
                <a:r>
                  <a:rPr lang="en-US" dirty="0"/>
                  <a:t> such that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𝑝𝑏</m:t>
                            </m:r>
                          </m:sub>
                        </m:sSub>
                      </m:e>
                    </m:d>
                    <m:r>
                      <a:rPr lang="en-US" b="0" i="1" smtClean="0">
                        <a:latin typeface="Cambria Math" panose="02040503050406030204" pitchFamily="18" charset="0"/>
                      </a:rPr>
                      <m:t>=1</m:t>
                    </m:r>
                  </m:oMath>
                </a14:m>
                <a:r>
                  <a:rPr lang="en-US" dirty="0"/>
                  <a: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𝑝𝑏</m:t>
                        </m:r>
                      </m:sub>
                    </m:sSub>
                  </m:oMath>
                </a14:m>
                <a:r>
                  <a:rPr lang="en-US" dirty="0"/>
                  <a:t> is the pass-band frequency.</a:t>
                </a:r>
              </a:p>
            </p:txBody>
          </p:sp>
        </mc:Choice>
        <mc:Fallback xmlns="">
          <p:sp>
            <p:nvSpPr>
              <p:cNvPr id="3" name="Content Placeholder 2">
                <a:extLst>
                  <a:ext uri="{FF2B5EF4-FFF2-40B4-BE49-F238E27FC236}">
                    <a16:creationId xmlns:a16="http://schemas.microsoft.com/office/drawing/2014/main" id="{4626E7B3-1B60-4698-92FD-5404595F4EE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1D1323A-3149-4E05-9167-5639C02F9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579" y="3752762"/>
            <a:ext cx="6348841" cy="3009778"/>
          </a:xfrm>
          <a:prstGeom prst="rect">
            <a:avLst/>
          </a:prstGeom>
        </p:spPr>
      </p:pic>
    </p:spTree>
    <p:extLst>
      <p:ext uri="{BB962C8B-B14F-4D97-AF65-F5344CB8AC3E}">
        <p14:creationId xmlns:p14="http://schemas.microsoft.com/office/powerpoint/2010/main" val="18542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F05387-4ECE-44C7-9ADA-91B0E7CB3706}"/>
                  </a:ext>
                </a:extLst>
              </p:cNvPr>
              <p:cNvSpPr>
                <a:spLocks noGrp="1"/>
              </p:cNvSpPr>
              <p:nvPr>
                <p:ph idx="1"/>
              </p:nvPr>
            </p:nvSpPr>
            <p:spPr>
              <a:xfrm>
                <a:off x="838200" y="1825624"/>
                <a:ext cx="11004612" cy="4459765"/>
              </a:xfrm>
            </p:spPr>
            <p:txBody>
              <a:bodyPr>
                <a:normAutofit lnSpcReduction="10000"/>
              </a:bodyPr>
              <a:lstStyle/>
              <a:p>
                <a:r>
                  <a:rPr lang="en-US" dirty="0"/>
                  <a:t>Define the discrete Laplacian of a vertex by weighted average over its differences with neighbors</a:t>
                </a:r>
              </a:p>
              <a:p>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𝑖</m:t>
                            </m:r>
                          </m:e>
                          <m:sup>
                            <m:r>
                              <a:rPr lang="en-US" b="0" i="1" smtClean="0">
                                <a:latin typeface="Cambria Math" panose="02040503050406030204" pitchFamily="18" charset="0"/>
                                <a:ea typeface="Cambria Math" panose="02040503050406030204" pitchFamily="18" charset="0"/>
                              </a:rPr>
                              <m:t>∗</m:t>
                            </m:r>
                          </m:sup>
                        </m:sSup>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d>
                      </m:e>
                    </m:nary>
                  </m:oMath>
                </a14:m>
                <a:endParaRPr lang="en-US" dirty="0"/>
              </a:p>
              <a:p>
                <a:r>
                  <a:rPr lang="en-US" dirty="0"/>
                  <a:t>The weight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Sub>
                  </m:oMath>
                </a14:m>
                <a:r>
                  <a:rPr lang="en-US" dirty="0"/>
                  <a:t> are positive numbers and </a:t>
                </a:r>
                <a14:m>
                  <m:oMath xmlns:m="http://schemas.openxmlformats.org/officeDocument/2006/math">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𝑖</m:t>
                            </m:r>
                          </m:e>
                          <m:sup>
                            <m:r>
                              <a:rPr lang="en-US" b="0" i="1" smtClean="0">
                                <a:latin typeface="Cambria Math" panose="02040503050406030204" pitchFamily="18" charset="0"/>
                                <a:ea typeface="Cambria Math" panose="02040503050406030204" pitchFamily="18" charset="0"/>
                              </a:rPr>
                              <m:t>∗</m:t>
                            </m:r>
                          </m:sup>
                        </m:sSup>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=1</m:t>
                        </m:r>
                      </m:e>
                    </m:nary>
                  </m:oMath>
                </a14:m>
                <a:endParaRPr lang="en-US" dirty="0"/>
              </a:p>
              <a:p>
                <a:endParaRPr lang="en-US" dirty="0"/>
              </a:p>
              <a:p>
                <a:r>
                  <a:rPr lang="en-US" dirty="0"/>
                  <a:t>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d>
                          <m:dPr>
                            <m:begChr m:val="|"/>
                            <m:endChr m:val="|"/>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𝑖</m:t>
                                </m:r>
                              </m:e>
                              <m:sup>
                                <m:r>
                                  <a:rPr lang="en-US" b="0" i="1" smtClean="0">
                                    <a:latin typeface="Cambria Math" panose="02040503050406030204" pitchFamily="18" charset="0"/>
                                    <a:ea typeface="Cambria Math" panose="02040503050406030204" pitchFamily="18" charset="0"/>
                                  </a:rPr>
                                  <m:t>∗</m:t>
                                </m:r>
                              </m:sup>
                            </m:sSup>
                          </m:e>
                        </m:d>
                      </m:den>
                    </m:f>
                  </m:oMath>
                </a14:m>
                <a:r>
                  <a:rPr lang="en-US" dirty="0"/>
                  <a:t> for simplicity and efficiency</a:t>
                </a:r>
              </a:p>
              <a:p>
                <a:r>
                  <a:rPr lang="en-US" dirty="0"/>
                  <a:t>Alternatively, a positive function where </a:t>
                </a:r>
                <a14:m>
                  <m:oMath xmlns:m="http://schemas.openxmlformats.org/officeDocument/2006/math">
                    <m:r>
                      <a:rPr lang="en-US"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𝑗</m:t>
                            </m:r>
                          </m:sub>
                        </m:sSub>
                      </m:e>
                    </m:d>
                  </m:oMath>
                </a14:m>
                <a:r>
                  <a:rPr lang="en-US" dirty="0"/>
                  <a:t>=</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e>
                    </m:d>
                  </m:oMath>
                </a14:m>
                <a:r>
                  <a:rPr lang="en-US" dirty="0"/>
                  <a:t> can be used, and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𝑖𝑗</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𝑗</m:t>
                                </m:r>
                              </m:sub>
                            </m:sSub>
                          </m:e>
                        </m:d>
                      </m:num>
                      <m:den>
                        <m:nary>
                          <m:naryPr>
                            <m:chr m:val="∑"/>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𝑖</m:t>
                                </m:r>
                              </m:e>
                              <m:sup>
                                <m:r>
                                  <a:rPr lang="en-US" b="0" i="1" smtClean="0">
                                    <a:latin typeface="Cambria Math" panose="02040503050406030204" pitchFamily="18" charset="0"/>
                                    <a:ea typeface="Cambria Math" panose="02040503050406030204" pitchFamily="18" charset="0"/>
                                  </a:rPr>
                                  <m:t>∗</m:t>
                                </m:r>
                              </m:sup>
                            </m:sSup>
                          </m:sub>
                          <m:sup/>
                          <m:e>
                            <m:r>
                              <a:rPr lang="en-US"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h</m:t>
                                    </m:r>
                                  </m:sub>
                                </m:sSub>
                              </m:e>
                            </m:d>
                          </m:e>
                        </m:nary>
                      </m:den>
                    </m:f>
                  </m:oMath>
                </a14:m>
                <a:endParaRPr lang="en-US" dirty="0"/>
              </a:p>
            </p:txBody>
          </p:sp>
        </mc:Choice>
        <mc:Fallback xmlns="">
          <p:sp>
            <p:nvSpPr>
              <p:cNvPr id="3" name="Content Placeholder 2">
                <a:extLst>
                  <a:ext uri="{FF2B5EF4-FFF2-40B4-BE49-F238E27FC236}">
                    <a16:creationId xmlns:a16="http://schemas.microsoft.com/office/drawing/2014/main" id="{F8F05387-4ECE-44C7-9ADA-91B0E7CB3706}"/>
                  </a:ext>
                </a:extLst>
              </p:cNvPr>
              <p:cNvSpPr>
                <a:spLocks noGrp="1" noRot="1" noChangeAspect="1" noMove="1" noResize="1" noEditPoints="1" noAdjustHandles="1" noChangeArrowheads="1" noChangeShapeType="1" noTextEdit="1"/>
              </p:cNvSpPr>
              <p:nvPr>
                <p:ph idx="1"/>
              </p:nvPr>
            </p:nvSpPr>
            <p:spPr>
              <a:xfrm>
                <a:off x="838200" y="1825624"/>
                <a:ext cx="11004612" cy="4459765"/>
              </a:xfrm>
              <a:blipFill>
                <a:blip r:embed="rId3"/>
                <a:stretch>
                  <a:fillRect l="-997" t="-3005" r="-499"/>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8C8FF840-297F-4AE1-8996-946B9869F8D8}"/>
              </a:ext>
            </a:extLst>
          </p:cNvPr>
          <p:cNvSpPr>
            <a:spLocks noGrp="1"/>
          </p:cNvSpPr>
          <p:nvPr>
            <p:ph type="title"/>
          </p:nvPr>
        </p:nvSpPr>
        <p:spPr>
          <a:xfrm>
            <a:off x="838200" y="365125"/>
            <a:ext cx="10515600" cy="1325563"/>
          </a:xfrm>
        </p:spPr>
        <p:txBody>
          <a:bodyPr/>
          <a:lstStyle/>
          <a:p>
            <a:r>
              <a:rPr lang="en-US" b="1" dirty="0"/>
              <a:t>Laplacian Smoothing</a:t>
            </a:r>
            <a:endParaRPr lang="en-US" dirty="0"/>
          </a:p>
        </p:txBody>
      </p:sp>
    </p:spTree>
    <p:extLst>
      <p:ext uri="{BB962C8B-B14F-4D97-AF65-F5344CB8AC3E}">
        <p14:creationId xmlns:p14="http://schemas.microsoft.com/office/powerpoint/2010/main" val="74866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2D6C2-C548-408E-A73C-DB31BE81595A}"/>
              </a:ext>
            </a:extLst>
          </p:cNvPr>
          <p:cNvSpPr>
            <a:spLocks noGrp="1"/>
          </p:cNvSpPr>
          <p:nvPr>
            <p:ph type="title"/>
          </p:nvPr>
        </p:nvSpPr>
        <p:spPr/>
        <p:txBody>
          <a:bodyPr/>
          <a:lstStyle/>
          <a:p>
            <a:r>
              <a:rPr lang="en-US" b="1" dirty="0"/>
              <a:t>Laplacian Smoothing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BEA9E0-BE0F-4C34-9E44-9F2E94D1F887}"/>
                  </a:ext>
                </a:extLst>
              </p:cNvPr>
              <p:cNvSpPr>
                <a:spLocks noGrp="1"/>
              </p:cNvSpPr>
              <p:nvPr>
                <p:ph idx="1"/>
              </p:nvPr>
            </p:nvSpPr>
            <p:spPr/>
            <p:txBody>
              <a:bodyPr/>
              <a:lstStyle/>
              <a:p>
                <a:r>
                  <a:rPr lang="en-US" dirty="0"/>
                  <a:t>For a smoothing step, the position of a vertex is updated by</a:t>
                </a:r>
              </a:p>
              <a:p>
                <a14:m>
                  <m:oMath xmlns:m="http://schemas.openxmlformats.org/officeDocument/2006/math">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oMath>
                </a14:m>
                <a:endParaRPr lang="en-US" dirty="0"/>
              </a:p>
              <a:p>
                <a14:m>
                  <m:oMath xmlns:m="http://schemas.openxmlformats.org/officeDocument/2006/math">
                    <m:r>
                      <a:rPr lang="en-US" b="0" i="1" smtClean="0">
                        <a:latin typeface="Cambria Math" panose="02040503050406030204" pitchFamily="18" charset="0"/>
                        <a:ea typeface="Cambria Math" panose="02040503050406030204" pitchFamily="18" charset="0"/>
                      </a:rPr>
                      <m:t>0&lt;</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oMath>
                </a14:m>
                <a:r>
                  <a:rPr lang="en-US" dirty="0"/>
                  <a:t> is the scale factor</a:t>
                </a:r>
              </a:p>
              <a:p>
                <a:r>
                  <a:rPr lang="en-US" dirty="0"/>
                  <a:t>(When </a:t>
                </a:r>
                <a14:m>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&lt;0</m:t>
                    </m:r>
                  </m:oMath>
                </a14:m>
                <a:r>
                  <a:rPr lang="en-US" b="0" dirty="0">
                    <a:ea typeface="Cambria Math" panose="02040503050406030204" pitchFamily="18" charset="0"/>
                  </a:rPr>
                  <a:t> or </a:t>
                </a:r>
                <a14:m>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&gt;1</m:t>
                    </m:r>
                  </m:oMath>
                </a14:m>
                <a:r>
                  <a:rPr lang="en-US" dirty="0"/>
                  <a:t>, the algorithm enhances high frequencies instead of smoothing)</a:t>
                </a:r>
              </a:p>
            </p:txBody>
          </p:sp>
        </mc:Choice>
        <mc:Fallback xmlns="">
          <p:sp>
            <p:nvSpPr>
              <p:cNvPr id="3" name="Content Placeholder 2">
                <a:extLst>
                  <a:ext uri="{FF2B5EF4-FFF2-40B4-BE49-F238E27FC236}">
                    <a16:creationId xmlns:a16="http://schemas.microsoft.com/office/drawing/2014/main" id="{3ABEA9E0-BE0F-4C34-9E44-9F2E94D1F887}"/>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23204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BB541BBE-7949-4B81-AA2E-DA7EE4EF6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28" y="-925618"/>
            <a:ext cx="10886544" cy="8709235"/>
          </a:xfrm>
          <a:prstGeom prst="rect">
            <a:avLst/>
          </a:prstGeom>
        </p:spPr>
      </p:pic>
      <p:grpSp>
        <p:nvGrpSpPr>
          <p:cNvPr id="5" name="Group 4">
            <a:extLst>
              <a:ext uri="{FF2B5EF4-FFF2-40B4-BE49-F238E27FC236}">
                <a16:creationId xmlns:a16="http://schemas.microsoft.com/office/drawing/2014/main" id="{E7723245-76D0-4541-874C-B2EAF8A12287}"/>
              </a:ext>
            </a:extLst>
          </p:cNvPr>
          <p:cNvGrpSpPr/>
          <p:nvPr/>
        </p:nvGrpSpPr>
        <p:grpSpPr>
          <a:xfrm>
            <a:off x="421616" y="1671821"/>
            <a:ext cx="11657763" cy="4078848"/>
            <a:chOff x="421616" y="1671821"/>
            <a:chExt cx="11657763" cy="4078848"/>
          </a:xfrm>
        </p:grpSpPr>
        <p:sp>
          <p:nvSpPr>
            <p:cNvPr id="4" name="TextBox 3">
              <a:extLst>
                <a:ext uri="{FF2B5EF4-FFF2-40B4-BE49-F238E27FC236}">
                  <a16:creationId xmlns:a16="http://schemas.microsoft.com/office/drawing/2014/main" id="{D05FDC93-E2D4-45B5-9C08-F674FC44D889}"/>
                </a:ext>
              </a:extLst>
            </p:cNvPr>
            <p:cNvSpPr txBox="1"/>
            <p:nvPr/>
          </p:nvSpPr>
          <p:spPr>
            <a:xfrm>
              <a:off x="421616" y="1671821"/>
              <a:ext cx="1889090" cy="369332"/>
            </a:xfrm>
            <a:prstGeom prst="rect">
              <a:avLst/>
            </a:prstGeom>
            <a:noFill/>
          </p:spPr>
          <p:txBody>
            <a:bodyPr wrap="square" rtlCol="0">
              <a:spAutoFit/>
            </a:bodyPr>
            <a:lstStyle/>
            <a:p>
              <a:pPr algn="ctr"/>
              <a:r>
                <a:rPr lang="en-US" dirty="0"/>
                <a:t>Original</a:t>
              </a:r>
            </a:p>
          </p:txBody>
        </p:sp>
        <p:sp>
          <p:nvSpPr>
            <p:cNvPr id="9" name="TextBox 8">
              <a:extLst>
                <a:ext uri="{FF2B5EF4-FFF2-40B4-BE49-F238E27FC236}">
                  <a16:creationId xmlns:a16="http://schemas.microsoft.com/office/drawing/2014/main" id="{423CD6BA-F4C8-4262-B511-E3AB303EFF33}"/>
                </a:ext>
              </a:extLst>
            </p:cNvPr>
            <p:cNvSpPr txBox="1"/>
            <p:nvPr/>
          </p:nvSpPr>
          <p:spPr>
            <a:xfrm>
              <a:off x="10190289" y="1671821"/>
              <a:ext cx="1889090" cy="369332"/>
            </a:xfrm>
            <a:prstGeom prst="rect">
              <a:avLst/>
            </a:prstGeom>
            <a:noFill/>
          </p:spPr>
          <p:txBody>
            <a:bodyPr wrap="square" rtlCol="0">
              <a:spAutoFit/>
            </a:bodyPr>
            <a:lstStyle/>
            <a:p>
              <a:pPr algn="ctr"/>
              <a:r>
                <a:rPr lang="en-US" dirty="0"/>
                <a:t>Original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20DAF0A-7F55-4169-A534-E1898CF8704E}"/>
                    </a:ext>
                  </a:extLst>
                </p:cNvPr>
                <p:cNvSpPr txBox="1"/>
                <p:nvPr/>
              </p:nvSpPr>
              <p:spPr>
                <a:xfrm>
                  <a:off x="421616" y="5381337"/>
                  <a:ext cx="188909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10" name="TextBox 9">
                  <a:extLst>
                    <a:ext uri="{FF2B5EF4-FFF2-40B4-BE49-F238E27FC236}">
                      <a16:creationId xmlns:a16="http://schemas.microsoft.com/office/drawing/2014/main" id="{120DAF0A-7F55-4169-A534-E1898CF8704E}"/>
                    </a:ext>
                  </a:extLst>
                </p:cNvPr>
                <p:cNvSpPr txBox="1">
                  <a:spLocks noRot="1" noChangeAspect="1" noMove="1" noResize="1" noEditPoints="1" noAdjustHandles="1" noChangeArrowheads="1" noChangeShapeType="1" noTextEdit="1"/>
                </p:cNvSpPr>
                <p:nvPr/>
              </p:nvSpPr>
              <p:spPr>
                <a:xfrm>
                  <a:off x="421616" y="5381337"/>
                  <a:ext cx="188909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3A1F7D-6EB1-4272-A426-6B5D75271F5B}"/>
                    </a:ext>
                  </a:extLst>
                </p:cNvPr>
                <p:cNvSpPr txBox="1"/>
                <p:nvPr/>
              </p:nvSpPr>
              <p:spPr>
                <a:xfrm>
                  <a:off x="10190289" y="5381337"/>
                  <a:ext cx="1889090"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C63A1F7D-6EB1-4272-A426-6B5D75271F5B}"/>
                    </a:ext>
                  </a:extLst>
                </p:cNvPr>
                <p:cNvSpPr txBox="1">
                  <a:spLocks noRot="1" noChangeAspect="1" noMove="1" noResize="1" noEditPoints="1" noAdjustHandles="1" noChangeArrowheads="1" noChangeShapeType="1" noTextEdit="1"/>
                </p:cNvSpPr>
                <p:nvPr/>
              </p:nvSpPr>
              <p:spPr>
                <a:xfrm>
                  <a:off x="10190289" y="5381337"/>
                  <a:ext cx="1889090" cy="369332"/>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001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40B65DA5-5FEE-4C44-A24B-7D43B013F8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2728" y="-925618"/>
            <a:ext cx="10886544" cy="8709236"/>
          </a:xfrm>
        </p:spPr>
      </p:pic>
      <p:grpSp>
        <p:nvGrpSpPr>
          <p:cNvPr id="3" name="Group 2">
            <a:extLst>
              <a:ext uri="{FF2B5EF4-FFF2-40B4-BE49-F238E27FC236}">
                <a16:creationId xmlns:a16="http://schemas.microsoft.com/office/drawing/2014/main" id="{E568018F-2938-4A64-B3DF-6BDF5B1D45D0}"/>
              </a:ext>
            </a:extLst>
          </p:cNvPr>
          <p:cNvGrpSpPr/>
          <p:nvPr/>
        </p:nvGrpSpPr>
        <p:grpSpPr>
          <a:xfrm>
            <a:off x="421616" y="1671821"/>
            <a:ext cx="11657763" cy="4078848"/>
            <a:chOff x="421616" y="1671821"/>
            <a:chExt cx="11657763" cy="4078848"/>
          </a:xfrm>
        </p:grpSpPr>
        <p:sp>
          <p:nvSpPr>
            <p:cNvPr id="4" name="TextBox 3">
              <a:extLst>
                <a:ext uri="{FF2B5EF4-FFF2-40B4-BE49-F238E27FC236}">
                  <a16:creationId xmlns:a16="http://schemas.microsoft.com/office/drawing/2014/main" id="{10C33243-9661-4EE6-9F10-AE38F92112DD}"/>
                </a:ext>
              </a:extLst>
            </p:cNvPr>
            <p:cNvSpPr txBox="1"/>
            <p:nvPr/>
          </p:nvSpPr>
          <p:spPr>
            <a:xfrm>
              <a:off x="421616" y="1671821"/>
              <a:ext cx="1889090" cy="369332"/>
            </a:xfrm>
            <a:prstGeom prst="rect">
              <a:avLst/>
            </a:prstGeom>
            <a:noFill/>
          </p:spPr>
          <p:txBody>
            <a:bodyPr wrap="square" rtlCol="0">
              <a:spAutoFit/>
            </a:bodyPr>
            <a:lstStyle/>
            <a:p>
              <a:pPr algn="ctr"/>
              <a:r>
                <a:rPr lang="en-US" dirty="0"/>
                <a:t>Original</a:t>
              </a:r>
            </a:p>
          </p:txBody>
        </p:sp>
        <p:sp>
          <p:nvSpPr>
            <p:cNvPr id="5" name="TextBox 4">
              <a:extLst>
                <a:ext uri="{FF2B5EF4-FFF2-40B4-BE49-F238E27FC236}">
                  <a16:creationId xmlns:a16="http://schemas.microsoft.com/office/drawing/2014/main" id="{56465D1C-33C1-4AB2-8037-EE65A2C15955}"/>
                </a:ext>
              </a:extLst>
            </p:cNvPr>
            <p:cNvSpPr txBox="1"/>
            <p:nvPr/>
          </p:nvSpPr>
          <p:spPr>
            <a:xfrm>
              <a:off x="10190289" y="1671821"/>
              <a:ext cx="1889090" cy="369332"/>
            </a:xfrm>
            <a:prstGeom prst="rect">
              <a:avLst/>
            </a:prstGeom>
            <a:noFill/>
          </p:spPr>
          <p:txBody>
            <a:bodyPr wrap="square" rtlCol="0">
              <a:spAutoFit/>
            </a:bodyPr>
            <a:lstStyle/>
            <a:p>
              <a:pPr algn="ctr"/>
              <a:r>
                <a:rPr lang="en-US" dirty="0"/>
                <a:t>Corrupted</a:t>
              </a:r>
            </a:p>
          </p:txBody>
        </p:sp>
        <p:sp>
          <p:nvSpPr>
            <p:cNvPr id="7" name="TextBox 6">
              <a:extLst>
                <a:ext uri="{FF2B5EF4-FFF2-40B4-BE49-F238E27FC236}">
                  <a16:creationId xmlns:a16="http://schemas.microsoft.com/office/drawing/2014/main" id="{AD61680D-DEE3-431A-9924-66161456DC65}"/>
                </a:ext>
              </a:extLst>
            </p:cNvPr>
            <p:cNvSpPr txBox="1"/>
            <p:nvPr/>
          </p:nvSpPr>
          <p:spPr>
            <a:xfrm>
              <a:off x="421616" y="5381337"/>
              <a:ext cx="1889090" cy="369332"/>
            </a:xfrm>
            <a:prstGeom prst="rect">
              <a:avLst/>
            </a:prstGeom>
            <a:noFill/>
          </p:spPr>
          <p:txBody>
            <a:bodyPr wrap="square" rtlCol="0">
              <a:spAutoFit/>
            </a:bodyPr>
            <a:lstStyle/>
            <a:p>
              <a:pPr algn="ctr"/>
              <a:r>
                <a:rPr lang="en-US" dirty="0" err="1"/>
                <a:t>Iters</a:t>
              </a:r>
              <a:r>
                <a:rPr lang="en-US" dirty="0"/>
                <a:t> = 2</a:t>
              </a:r>
            </a:p>
          </p:txBody>
        </p:sp>
        <p:sp>
          <p:nvSpPr>
            <p:cNvPr id="8" name="TextBox 7">
              <a:extLst>
                <a:ext uri="{FF2B5EF4-FFF2-40B4-BE49-F238E27FC236}">
                  <a16:creationId xmlns:a16="http://schemas.microsoft.com/office/drawing/2014/main" id="{C1EC2133-757D-48CD-B5D8-60F8001D3E7E}"/>
                </a:ext>
              </a:extLst>
            </p:cNvPr>
            <p:cNvSpPr txBox="1"/>
            <p:nvPr/>
          </p:nvSpPr>
          <p:spPr>
            <a:xfrm>
              <a:off x="10190289" y="5381337"/>
              <a:ext cx="1889090" cy="369332"/>
            </a:xfrm>
            <a:prstGeom prst="rect">
              <a:avLst/>
            </a:prstGeom>
            <a:noFill/>
          </p:spPr>
          <p:txBody>
            <a:bodyPr wrap="square" rtlCol="0">
              <a:spAutoFit/>
            </a:bodyPr>
            <a:lstStyle/>
            <a:p>
              <a:pPr algn="ctr"/>
              <a:r>
                <a:rPr lang="en-US" dirty="0" err="1"/>
                <a:t>Iters</a:t>
              </a:r>
              <a:r>
                <a:rPr lang="en-US" dirty="0"/>
                <a:t> = 10</a:t>
              </a:r>
            </a:p>
          </p:txBody>
        </p:sp>
      </p:grpSp>
    </p:spTree>
    <p:extLst>
      <p:ext uri="{BB962C8B-B14F-4D97-AF65-F5344CB8AC3E}">
        <p14:creationId xmlns:p14="http://schemas.microsoft.com/office/powerpoint/2010/main" val="300960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59E3-807F-41D4-862E-291CD7973491}"/>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6DD4D57D-348F-4D72-81B4-99D34F3B2B85}"/>
              </a:ext>
            </a:extLst>
          </p:cNvPr>
          <p:cNvSpPr>
            <a:spLocks noGrp="1"/>
          </p:cNvSpPr>
          <p:nvPr>
            <p:ph idx="1"/>
          </p:nvPr>
        </p:nvSpPr>
        <p:spPr/>
        <p:txBody>
          <a:bodyPr/>
          <a:lstStyle/>
          <a:p>
            <a:r>
              <a:rPr lang="en-US" dirty="0"/>
              <a:t>Laplacian Smoothing produces shrinkage</a:t>
            </a:r>
          </a:p>
          <a:p>
            <a:r>
              <a:rPr lang="en-US" dirty="0"/>
              <a:t>It is not a low-pass filter</a:t>
            </a:r>
          </a:p>
        </p:txBody>
      </p:sp>
    </p:spTree>
    <p:extLst>
      <p:ext uri="{BB962C8B-B14F-4D97-AF65-F5344CB8AC3E}">
        <p14:creationId xmlns:p14="http://schemas.microsoft.com/office/powerpoint/2010/main" val="356179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5F20FFB-4EA4-49B1-960D-17A82751B0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970" y="1384951"/>
            <a:ext cx="4761139" cy="4088098"/>
          </a:xfrm>
        </p:spPr>
      </p:pic>
      <p:pic>
        <p:nvPicPr>
          <p:cNvPr id="11" name="Picture 10">
            <a:extLst>
              <a:ext uri="{FF2B5EF4-FFF2-40B4-BE49-F238E27FC236}">
                <a16:creationId xmlns:a16="http://schemas.microsoft.com/office/drawing/2014/main" id="{575A1C57-F853-41ED-87C6-C7078D2F0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948" y="1384952"/>
            <a:ext cx="5059020" cy="4088097"/>
          </a:xfrm>
          <a:prstGeom prst="rect">
            <a:avLst/>
          </a:prstGeom>
        </p:spPr>
      </p:pic>
      <p:sp>
        <p:nvSpPr>
          <p:cNvPr id="2" name="TextBox 1">
            <a:extLst>
              <a:ext uri="{FF2B5EF4-FFF2-40B4-BE49-F238E27FC236}">
                <a16:creationId xmlns:a16="http://schemas.microsoft.com/office/drawing/2014/main" id="{0E190C37-21AC-46F1-8312-FAC173BE7C64}"/>
              </a:ext>
            </a:extLst>
          </p:cNvPr>
          <p:cNvSpPr txBox="1"/>
          <p:nvPr/>
        </p:nvSpPr>
        <p:spPr>
          <a:xfrm>
            <a:off x="2494314" y="5439601"/>
            <a:ext cx="924449" cy="369332"/>
          </a:xfrm>
          <a:prstGeom prst="rect">
            <a:avLst/>
          </a:prstGeom>
          <a:noFill/>
        </p:spPr>
        <p:txBody>
          <a:bodyPr wrap="square" rtlCol="0">
            <a:spAutoFit/>
          </a:bodyPr>
          <a:lstStyle/>
          <a:p>
            <a:pPr algn="ctr"/>
            <a:r>
              <a:rPr lang="en-US" dirty="0"/>
              <a:t>Original </a:t>
            </a:r>
          </a:p>
        </p:txBody>
      </p:sp>
      <p:sp>
        <p:nvSpPr>
          <p:cNvPr id="7" name="TextBox 6">
            <a:extLst>
              <a:ext uri="{FF2B5EF4-FFF2-40B4-BE49-F238E27FC236}">
                <a16:creationId xmlns:a16="http://schemas.microsoft.com/office/drawing/2014/main" id="{19DF5EAE-B702-490F-BA10-2E2489474532}"/>
              </a:ext>
            </a:extLst>
          </p:cNvPr>
          <p:cNvSpPr txBox="1"/>
          <p:nvPr/>
        </p:nvSpPr>
        <p:spPr>
          <a:xfrm>
            <a:off x="8087729" y="5473048"/>
            <a:ext cx="2381458" cy="369332"/>
          </a:xfrm>
          <a:prstGeom prst="rect">
            <a:avLst/>
          </a:prstGeom>
          <a:noFill/>
        </p:spPr>
        <p:txBody>
          <a:bodyPr wrap="square" rtlCol="0">
            <a:spAutoFit/>
          </a:bodyPr>
          <a:lstStyle/>
          <a:p>
            <a:pPr algn="ctr"/>
            <a:r>
              <a:rPr lang="en-US" dirty="0"/>
              <a:t>After 100 iterations</a:t>
            </a:r>
          </a:p>
        </p:txBody>
      </p:sp>
    </p:spTree>
    <p:extLst>
      <p:ext uri="{BB962C8B-B14F-4D97-AF65-F5344CB8AC3E}">
        <p14:creationId xmlns:p14="http://schemas.microsoft.com/office/powerpoint/2010/main" val="147553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D40F1-873B-4234-A059-C2110F0CE3F5}"/>
              </a:ext>
            </a:extLst>
          </p:cNvPr>
          <p:cNvSpPr>
            <a:spLocks noGrp="1"/>
          </p:cNvSpPr>
          <p:nvPr>
            <p:ph type="title"/>
          </p:nvPr>
        </p:nvSpPr>
        <p:spPr/>
        <p:txBody>
          <a:bodyPr/>
          <a:lstStyle/>
          <a:p>
            <a:r>
              <a:rPr lang="en-US" dirty="0"/>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8B68D-FE2E-4B56-9F46-3F93445F32E9}"/>
                  </a:ext>
                </a:extLst>
              </p:cNvPr>
              <p:cNvSpPr>
                <a:spLocks noGrp="1"/>
              </p:cNvSpPr>
              <p:nvPr>
                <p:ph idx="1"/>
              </p:nvPr>
            </p:nvSpPr>
            <p:spPr>
              <a:xfrm>
                <a:off x="838199" y="1825625"/>
                <a:ext cx="10764915" cy="4351338"/>
              </a:xfrm>
            </p:spPr>
            <p:txBody>
              <a:bodyPr/>
              <a:lstStyle/>
              <a:p>
                <a:r>
                  <a:rPr lang="en-US" dirty="0"/>
                  <a:t>After the shrinking step </a:t>
                </a:r>
                <a14:m>
                  <m:oMath xmlns:m="http://schemas.openxmlformats.org/officeDocument/2006/math">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oMath>
                </a14:m>
                <a:endParaRPr lang="en-US" dirty="0"/>
              </a:p>
              <a:p>
                <a:r>
                  <a:rPr lang="en-US" dirty="0"/>
                  <a:t>Add an un-shrinking step </a:t>
                </a:r>
                <a14:m>
                  <m:oMath xmlns:m="http://schemas.openxmlformats.org/officeDocument/2006/math">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oMath>
                </a14:m>
                <a:endParaRPr lang="en-US" dirty="0"/>
              </a:p>
              <a:p>
                <a:r>
                  <a:rPr lang="en-US" dirty="0"/>
                  <a:t>Here </a:t>
                </a:r>
                <a14:m>
                  <m:oMath xmlns:m="http://schemas.openxmlformats.org/officeDocument/2006/math">
                    <m:r>
                      <a:rPr lang="en-US" b="0" i="1" smtClean="0">
                        <a:latin typeface="Cambria Math" panose="02040503050406030204" pitchFamily="18" charset="0"/>
                        <a:ea typeface="Cambria Math" panose="02040503050406030204" pitchFamily="18" charset="0"/>
                      </a:rPr>
                      <m:t>0&lt;</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oMath>
                </a14:m>
                <a:r>
                  <a:rPr lang="en-US" dirty="0"/>
                  <a:t> , and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oMath>
                </a14:m>
                <a:r>
                  <a:rPr lang="en-US" dirty="0"/>
                  <a:t> is a new negative scale factor such that </a:t>
                </a:r>
                <a14:m>
                  <m:oMath xmlns:m="http://schemas.openxmlformats.org/officeDocument/2006/math">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𝜆</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02F8B68D-FE2E-4B56-9F46-3F93445F32E9}"/>
                  </a:ext>
                </a:extLst>
              </p:cNvPr>
              <p:cNvSpPr>
                <a:spLocks noGrp="1" noRot="1" noChangeAspect="1" noMove="1" noResize="1" noEditPoints="1" noAdjustHandles="1" noChangeArrowheads="1" noChangeShapeType="1" noTextEdit="1"/>
              </p:cNvSpPr>
              <p:nvPr>
                <p:ph idx="1"/>
              </p:nvPr>
            </p:nvSpPr>
            <p:spPr>
              <a:xfrm>
                <a:off x="838199" y="1825625"/>
                <a:ext cx="10764915" cy="4351338"/>
              </a:xfrm>
              <a:blipFill>
                <a:blip r:embed="rId3"/>
                <a:stretch>
                  <a:fillRect l="-963" t="-2241"/>
                </a:stretch>
              </a:blipFill>
            </p:spPr>
            <p:txBody>
              <a:bodyPr/>
              <a:lstStyle/>
              <a:p>
                <a:r>
                  <a:rPr lang="en-US">
                    <a:noFill/>
                  </a:rPr>
                  <a:t> </a:t>
                </a:r>
              </a:p>
            </p:txBody>
          </p:sp>
        </mc:Fallback>
      </mc:AlternateContent>
    </p:spTree>
    <p:extLst>
      <p:ext uri="{BB962C8B-B14F-4D97-AF65-F5344CB8AC3E}">
        <p14:creationId xmlns:p14="http://schemas.microsoft.com/office/powerpoint/2010/main" val="28661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F2910C90-49E6-4911-BC6E-187A9F1A3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28" y="-925618"/>
            <a:ext cx="10886544" cy="8709235"/>
          </a:xfrm>
          <a:prstGeom prst="rect">
            <a:avLst/>
          </a:prstGeom>
        </p:spPr>
      </p:pic>
      <p:grpSp>
        <p:nvGrpSpPr>
          <p:cNvPr id="6" name="Group 5">
            <a:extLst>
              <a:ext uri="{FF2B5EF4-FFF2-40B4-BE49-F238E27FC236}">
                <a16:creationId xmlns:a16="http://schemas.microsoft.com/office/drawing/2014/main" id="{7AB85FD2-14BF-454D-B8CF-68EB1C7FD2FC}"/>
              </a:ext>
            </a:extLst>
          </p:cNvPr>
          <p:cNvGrpSpPr/>
          <p:nvPr/>
        </p:nvGrpSpPr>
        <p:grpSpPr>
          <a:xfrm>
            <a:off x="421616" y="1671821"/>
            <a:ext cx="11657763" cy="4263514"/>
            <a:chOff x="421616" y="1671821"/>
            <a:chExt cx="11657763" cy="4263514"/>
          </a:xfrm>
        </p:grpSpPr>
        <p:sp>
          <p:nvSpPr>
            <p:cNvPr id="7" name="TextBox 6">
              <a:extLst>
                <a:ext uri="{FF2B5EF4-FFF2-40B4-BE49-F238E27FC236}">
                  <a16:creationId xmlns:a16="http://schemas.microsoft.com/office/drawing/2014/main" id="{3628F23D-1546-4E75-9232-E07F8DCFE357}"/>
                </a:ext>
              </a:extLst>
            </p:cNvPr>
            <p:cNvSpPr txBox="1"/>
            <p:nvPr/>
          </p:nvSpPr>
          <p:spPr>
            <a:xfrm>
              <a:off x="421616" y="1671821"/>
              <a:ext cx="1889090" cy="369332"/>
            </a:xfrm>
            <a:prstGeom prst="rect">
              <a:avLst/>
            </a:prstGeom>
            <a:noFill/>
          </p:spPr>
          <p:txBody>
            <a:bodyPr wrap="square" rtlCol="0">
              <a:spAutoFit/>
            </a:bodyPr>
            <a:lstStyle/>
            <a:p>
              <a:pPr algn="ctr"/>
              <a:r>
                <a:rPr lang="en-US" dirty="0"/>
                <a:t>Original</a:t>
              </a:r>
            </a:p>
          </p:txBody>
        </p:sp>
        <p:sp>
          <p:nvSpPr>
            <p:cNvPr id="8" name="TextBox 7">
              <a:extLst>
                <a:ext uri="{FF2B5EF4-FFF2-40B4-BE49-F238E27FC236}">
                  <a16:creationId xmlns:a16="http://schemas.microsoft.com/office/drawing/2014/main" id="{783B0906-9314-4121-80F5-E39E611746BC}"/>
                </a:ext>
              </a:extLst>
            </p:cNvPr>
            <p:cNvSpPr txBox="1"/>
            <p:nvPr/>
          </p:nvSpPr>
          <p:spPr>
            <a:xfrm>
              <a:off x="10190289" y="1671821"/>
              <a:ext cx="1889090" cy="369332"/>
            </a:xfrm>
            <a:prstGeom prst="rect">
              <a:avLst/>
            </a:prstGeom>
            <a:noFill/>
          </p:spPr>
          <p:txBody>
            <a:bodyPr wrap="square" rtlCol="0">
              <a:spAutoFit/>
            </a:bodyPr>
            <a:lstStyle/>
            <a:p>
              <a:pPr algn="ctr"/>
              <a:r>
                <a:rPr lang="en-US" dirty="0"/>
                <a:t>Corrupted</a:t>
              </a:r>
            </a:p>
          </p:txBody>
        </p:sp>
        <p:sp>
          <p:nvSpPr>
            <p:cNvPr id="9" name="TextBox 8">
              <a:extLst>
                <a:ext uri="{FF2B5EF4-FFF2-40B4-BE49-F238E27FC236}">
                  <a16:creationId xmlns:a16="http://schemas.microsoft.com/office/drawing/2014/main" id="{76CD7BB7-B404-4B90-AC1A-D96728CE9481}"/>
                </a:ext>
              </a:extLst>
            </p:cNvPr>
            <p:cNvSpPr txBox="1"/>
            <p:nvPr/>
          </p:nvSpPr>
          <p:spPr>
            <a:xfrm>
              <a:off x="421616" y="5381337"/>
              <a:ext cx="1889090" cy="553998"/>
            </a:xfrm>
            <a:prstGeom prst="rect">
              <a:avLst/>
            </a:prstGeom>
            <a:noFill/>
          </p:spPr>
          <p:txBody>
            <a:bodyPr wrap="square" rtlCol="0">
              <a:spAutoFit/>
            </a:bodyPr>
            <a:lstStyle/>
            <a:p>
              <a:pPr algn="ctr"/>
              <a:r>
                <a:rPr lang="en-US" sz="1200" dirty="0"/>
                <a:t>Signal Processing Approach</a:t>
              </a:r>
            </a:p>
            <a:p>
              <a:pPr algn="ctr"/>
              <a:r>
                <a:rPr lang="en-US" dirty="0" err="1"/>
                <a:t>Iters</a:t>
              </a:r>
              <a:r>
                <a:rPr lang="en-US" dirty="0"/>
                <a:t> = 2</a:t>
              </a:r>
            </a:p>
          </p:txBody>
        </p:sp>
        <p:sp>
          <p:nvSpPr>
            <p:cNvPr id="10" name="TextBox 9">
              <a:extLst>
                <a:ext uri="{FF2B5EF4-FFF2-40B4-BE49-F238E27FC236}">
                  <a16:creationId xmlns:a16="http://schemas.microsoft.com/office/drawing/2014/main" id="{088CBF89-AE3F-4D42-8E82-F981AC0AB06E}"/>
                </a:ext>
              </a:extLst>
            </p:cNvPr>
            <p:cNvSpPr txBox="1"/>
            <p:nvPr/>
          </p:nvSpPr>
          <p:spPr>
            <a:xfrm>
              <a:off x="10190289" y="5381337"/>
              <a:ext cx="1889090" cy="553998"/>
            </a:xfrm>
            <a:prstGeom prst="rect">
              <a:avLst/>
            </a:prstGeom>
            <a:noFill/>
          </p:spPr>
          <p:txBody>
            <a:bodyPr wrap="square" rtlCol="0">
              <a:spAutoFit/>
            </a:bodyPr>
            <a:lstStyle/>
            <a:p>
              <a:pPr algn="ctr"/>
              <a:r>
                <a:rPr lang="en-US" sz="1200" dirty="0"/>
                <a:t>Laplacian Smoothing</a:t>
              </a:r>
            </a:p>
            <a:p>
              <a:pPr algn="ctr"/>
              <a:r>
                <a:rPr lang="en-US" dirty="0" err="1"/>
                <a:t>Iters</a:t>
              </a:r>
              <a:r>
                <a:rPr lang="en-US" dirty="0"/>
                <a:t> = 2</a:t>
              </a:r>
            </a:p>
          </p:txBody>
        </p:sp>
      </p:grpSp>
    </p:spTree>
    <p:extLst>
      <p:ext uri="{BB962C8B-B14F-4D97-AF65-F5344CB8AC3E}">
        <p14:creationId xmlns:p14="http://schemas.microsoft.com/office/powerpoint/2010/main" val="3994231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779</Words>
  <Application>Microsoft Office PowerPoint</Application>
  <PresentationFormat>Widescreen</PresentationFormat>
  <Paragraphs>137</Paragraphs>
  <Slides>16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Cambria Math</vt:lpstr>
      <vt:lpstr>Office Theme</vt:lpstr>
      <vt:lpstr>Signal Processing Approach for Triangle Mesh Smoothing</vt:lpstr>
      <vt:lpstr>Laplacian Smoothing</vt:lpstr>
      <vt:lpstr>Laplacian Smoothing</vt:lpstr>
      <vt:lpstr>PowerPoint Presentation</vt:lpstr>
      <vt:lpstr>PowerPoint Presentation</vt:lpstr>
      <vt:lpstr>Problem</vt:lpstr>
      <vt:lpstr>PowerPoint Presentation</vt:lpstr>
      <vt:lpstr>Solution</vt:lpstr>
      <vt:lpstr>PowerPoint Presentation</vt:lpstr>
      <vt:lpstr>PowerPoint Presentation</vt:lpstr>
      <vt:lpstr>PowerPoint Presentation</vt:lpstr>
      <vt:lpstr>PowerPoint Presentation</vt:lpstr>
      <vt:lpstr>PowerPoint Presentation</vt:lpstr>
      <vt:lpstr>Why this can work</vt:lpstr>
      <vt:lpstr>Why this can work</vt:lpstr>
      <vt:lpstr>Why this can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Signal Processing Approach for Triangle Mesh Smoothing</dc:title>
  <dc:creator>Shaoyu Chen</dc:creator>
  <cp:lastModifiedBy>Shaoyu Chen</cp:lastModifiedBy>
  <cp:revision>45</cp:revision>
  <dcterms:created xsi:type="dcterms:W3CDTF">2018-04-25T19:07:25Z</dcterms:created>
  <dcterms:modified xsi:type="dcterms:W3CDTF">2018-05-01T22:59:20Z</dcterms:modified>
</cp:coreProperties>
</file>